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71" r:id="rId3"/>
    <p:sldId id="274" r:id="rId4"/>
    <p:sldId id="257" r:id="rId5"/>
    <p:sldId id="277" r:id="rId6"/>
    <p:sldId id="278" r:id="rId7"/>
    <p:sldId id="270" r:id="rId8"/>
    <p:sldId id="273" r:id="rId9"/>
    <p:sldId id="298" r:id="rId10"/>
    <p:sldId id="275" r:id="rId11"/>
    <p:sldId id="260" r:id="rId12"/>
    <p:sldId id="315" r:id="rId13"/>
    <p:sldId id="279" r:id="rId14"/>
    <p:sldId id="282" r:id="rId15"/>
    <p:sldId id="284" r:id="rId16"/>
    <p:sldId id="281" r:id="rId17"/>
    <p:sldId id="267" r:id="rId18"/>
    <p:sldId id="276" r:id="rId19"/>
    <p:sldId id="303" r:id="rId20"/>
    <p:sldId id="300" r:id="rId21"/>
    <p:sldId id="302" r:id="rId22"/>
    <p:sldId id="310" r:id="rId23"/>
    <p:sldId id="309" r:id="rId24"/>
    <p:sldId id="317" r:id="rId25"/>
    <p:sldId id="285" r:id="rId26"/>
    <p:sldId id="316" r:id="rId27"/>
    <p:sldId id="319" r:id="rId28"/>
    <p:sldId id="320" r:id="rId29"/>
    <p:sldId id="318" r:id="rId30"/>
    <p:sldId id="288" r:id="rId31"/>
    <p:sldId id="262" r:id="rId32"/>
    <p:sldId id="261" r:id="rId33"/>
    <p:sldId id="263" r:id="rId34"/>
    <p:sldId id="290" r:id="rId35"/>
    <p:sldId id="291" r:id="rId36"/>
    <p:sldId id="313" r:id="rId37"/>
    <p:sldId id="314" r:id="rId38"/>
    <p:sldId id="304" r:id="rId39"/>
    <p:sldId id="31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8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641C9-3A2D-4DE7-B5A9-3D988D401489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E23A0-1D79-4A42-AF91-0403EE2B1A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23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olarpedia.org/article/Robot_learning_by_demonstra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Hausman_K/0/1/0/all/0/1" TargetMode="External"/><Relationship Id="rId7" Type="http://schemas.openxmlformats.org/officeDocument/2006/relationships/hyperlink" Target="https://arxiv.org/find/cs/1/au:+Lim_J/0/1/0/all/0/1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find/cs/1/au:+Sukhatme_G/0/1/0/all/0/1" TargetMode="External"/><Relationship Id="rId5" Type="http://schemas.openxmlformats.org/officeDocument/2006/relationships/hyperlink" Target="https://arxiv.org/find/cs/1/au:+Schaal_S/0/1/0/all/0/1" TargetMode="External"/><Relationship Id="rId4" Type="http://schemas.openxmlformats.org/officeDocument/2006/relationships/hyperlink" Target="https://arxiv.org/find/cs/1/au:+Chebotar_Y/0/1/0/all/0/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əˋprɛntɪsʃɪp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159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https://arxiv.org/pdf/1705.10479.pdf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02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http://dariusforoux.com/stop-imitating-habits-successful-people/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50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http://www.ipibresume.com/blog/blog/learn-the-core-of-how-to-succeed-in-career/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總結一句話：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 doesn't mean causation.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即使你輟學、經常辱罵員工、喜歡穿牛仔褲與套頭衫，你也成為不了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 Jobs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：）</a:t>
            </a:r>
            <a:endParaRPr lang="en-US" altLang="zh-TW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hlinkClick r:id="rId3"/>
              </a:rPr>
              <a:t>Apprentiship</a:t>
            </a:r>
            <a:r>
              <a:rPr lang="en-US" altLang="zh-TW" dirty="0">
                <a:hlinkClick r:id="rId3"/>
              </a:rPr>
              <a:t> learning via inverse reinforcement learning</a:t>
            </a:r>
            <a:r>
              <a:rPr lang="en-US" altLang="zh-TW" dirty="0"/>
              <a:t> will try to </a:t>
            </a:r>
            <a:r>
              <a:rPr lang="en-US" altLang="zh-TW" b="1" dirty="0"/>
              <a:t>infer the goal</a:t>
            </a:r>
            <a:r>
              <a:rPr lang="en-US" altLang="zh-TW" dirty="0"/>
              <a:t> of the teacher. In other words, it will learn a reward function from observation, which can then be used in reinforcement learning. If it discovers that the goal is to hit a nail with a hammer, it will ignore blinks and scratches from the teacher, as they are irrelevant to the goal.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99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Inverse RL vs. behavioral cloning</a:t>
            </a:r>
          </a:p>
          <a:p>
            <a:r>
              <a:rPr lang="en-US" altLang="zh-TW" b="1" dirty="0"/>
              <a:t>Which has the most succinct description: </a:t>
            </a:r>
            <a:r>
              <a:rPr lang="en-US" altLang="zh-TW" dirty="0"/>
              <a:t>π</a:t>
            </a:r>
            <a:r>
              <a:rPr lang="en-US" altLang="zh-TW" b="1" dirty="0"/>
              <a:t>* vs. </a:t>
            </a:r>
            <a:r>
              <a:rPr lang="en-US" altLang="zh-TW" dirty="0"/>
              <a:t>R</a:t>
            </a:r>
            <a:r>
              <a:rPr lang="en-US" altLang="zh-TW" b="1" dirty="0"/>
              <a:t>*?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39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Question 1 and 2 is solved.</a:t>
            </a:r>
          </a:p>
          <a:p>
            <a:endParaRPr lang="en-US" altLang="zh-TW" dirty="0"/>
          </a:p>
          <a:p>
            <a:r>
              <a:rPr lang="en-US" altLang="zh-TW" dirty="0"/>
              <a:t>Important:</a:t>
            </a:r>
            <a:r>
              <a:rPr lang="en-US" altLang="zh-TW" baseline="0" dirty="0"/>
              <a:t> if the weight if not update, end the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34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Reward?</a:t>
            </a:r>
            <a:endParaRPr lang="zh-TW" altLang="en-US" sz="12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92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Model-based GAN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https://arxiv.org/pdf/1612.02179.pdf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2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reward function is not linear.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365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Karol Hausman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Yevgen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Chebotar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Stefan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Schaal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Gaurav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Sukhatme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Joseph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Lim</a:t>
            </a:r>
            <a:r>
              <a:rPr lang="en-US" altLang="zh-TW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Karol</a:t>
            </a:r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Hausman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Yevgen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Chebotar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Stefan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Schaal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Gaurav 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Sukhatme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Joseph Lim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E23A0-1D79-4A42-AF91-0403EE2B1A8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35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60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37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1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568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9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81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79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7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3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7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997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FE0A3-6D3D-48B2-89F6-90DF6AC2D5E4}" type="datetimeFigureOut">
              <a:rPr lang="zh-TW" altLang="en-US" smtClean="0"/>
              <a:t>2017/6/9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C1B5D-A548-4E26-AC99-12F3A878EE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598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8.wmf"/><Relationship Id="rId17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7.wmf"/><Relationship Id="rId4" Type="http://schemas.openxmlformats.org/officeDocument/2006/relationships/image" Target="../media/image330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46.png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450.png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png"/><Relationship Id="rId11" Type="http://schemas.openxmlformats.org/officeDocument/2006/relationships/image" Target="../media/image440.png"/><Relationship Id="rId5" Type="http://schemas.openxmlformats.org/officeDocument/2006/relationships/image" Target="../media/image44.png"/><Relationship Id="rId15" Type="http://schemas.openxmlformats.org/officeDocument/2006/relationships/image" Target="../media/image22.wmf"/><Relationship Id="rId10" Type="http://schemas.openxmlformats.org/officeDocument/2006/relationships/image" Target="../media/image45.png"/><Relationship Id="rId4" Type="http://schemas.openxmlformats.org/officeDocument/2006/relationships/image" Target="../media/image20.wmf"/><Relationship Id="rId9" Type="http://schemas.openxmlformats.org/officeDocument/2006/relationships/image" Target="../media/image42.png"/><Relationship Id="rId1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1.wmf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21.wmf"/><Relationship Id="rId10" Type="http://schemas.openxmlformats.org/officeDocument/2006/relationships/image" Target="../media/image24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12" Type="http://schemas.openxmlformats.org/officeDocument/2006/relationships/image" Target="../media/image6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73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40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54BE8-97C2-46F4-B910-D56E7A6AF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Imitation Learning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194BB6-A5A4-41D9-BE1F-2929ED766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004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54BE8-97C2-46F4-B910-D56E7A6AF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Inverse Reinforcement Learning (IRL)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194BB6-A5A4-41D9-BE1F-2929ED766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Also known as inverse optimal control, </a:t>
            </a:r>
          </a:p>
          <a:p>
            <a:r>
              <a:rPr lang="en-US" altLang="zh-TW" sz="2800" dirty="0"/>
              <a:t>inverse optimal planning</a:t>
            </a:r>
            <a:endParaRPr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6CA41A-2686-4DD5-9FB3-FDFB2096A21F}"/>
              </a:ext>
            </a:extLst>
          </p:cNvPr>
          <p:cNvSpPr/>
          <p:nvPr/>
        </p:nvSpPr>
        <p:spPr>
          <a:xfrm>
            <a:off x="1460236" y="6002698"/>
            <a:ext cx="6888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Pieter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Abbeel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 and Andrew Y. Ng. "Apprenticeship learning via inverse reinforcement learning“, ICML, 2004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91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CD8F-00FA-4401-A22D-565429D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EBD4A70-7BF8-46F9-A93C-694B6E348A07}"/>
                  </a:ext>
                </a:extLst>
              </p:cNvPr>
              <p:cNvSpPr/>
              <p:nvPr/>
            </p:nvSpPr>
            <p:spPr>
              <a:xfrm>
                <a:off x="468044" y="3338272"/>
                <a:ext cx="1876011" cy="132335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Reward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EBD4A70-7BF8-46F9-A93C-694B6E348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44" y="3338272"/>
                <a:ext cx="1876011" cy="1323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FCDAB192-E12E-4231-96FB-B81A25A3E062}"/>
              </a:ext>
            </a:extLst>
          </p:cNvPr>
          <p:cNvSpPr/>
          <p:nvPr/>
        </p:nvSpPr>
        <p:spPr>
          <a:xfrm>
            <a:off x="3027035" y="1992159"/>
            <a:ext cx="3113354" cy="8816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Environment Dynamics</a:t>
            </a:r>
          </a:p>
          <a:p>
            <a:pPr algn="ctr"/>
            <a:r>
              <a:rPr lang="en-US" altLang="zh-TW" sz="2400" dirty="0"/>
              <a:t>P(s’|</a:t>
            </a:r>
            <a:r>
              <a:rPr lang="en-US" altLang="zh-TW" sz="2400" dirty="0" err="1"/>
              <a:t>s,a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C4C48B6-A272-42CC-AB26-F63B208BD5D3}"/>
                  </a:ext>
                </a:extLst>
              </p:cNvPr>
              <p:cNvSpPr/>
              <p:nvPr/>
            </p:nvSpPr>
            <p:spPr>
              <a:xfrm>
                <a:off x="6820223" y="3336287"/>
                <a:ext cx="1876011" cy="132533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Optimal Policy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C4C48B6-A272-42CC-AB26-F63B208BD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23" y="3336287"/>
                <a:ext cx="1876011" cy="1325337"/>
              </a:xfrm>
              <a:prstGeom prst="rect">
                <a:avLst/>
              </a:prstGeom>
              <a:blipFill>
                <a:blip r:embed="rId4"/>
                <a:stretch>
                  <a:fillRect r="-9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C746377-9109-4BE1-B4AE-97AA701CAFDD}"/>
              </a:ext>
            </a:extLst>
          </p:cNvPr>
          <p:cNvSpPr/>
          <p:nvPr/>
        </p:nvSpPr>
        <p:spPr>
          <a:xfrm>
            <a:off x="3027035" y="3336288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Inverse Reinforcement Learning</a:t>
            </a:r>
            <a:endParaRPr lang="zh-TW" altLang="en-US" sz="24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74AF540-5A0D-4415-971E-AFFDEDE5A0DC}"/>
              </a:ext>
            </a:extLst>
          </p:cNvPr>
          <p:cNvSpPr/>
          <p:nvPr/>
        </p:nvSpPr>
        <p:spPr>
          <a:xfrm>
            <a:off x="2433568" y="3678331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6250FBF-862F-4EEB-831E-05593488D5C4}"/>
              </a:ext>
            </a:extLst>
          </p:cNvPr>
          <p:cNvSpPr/>
          <p:nvPr/>
        </p:nvSpPr>
        <p:spPr>
          <a:xfrm>
            <a:off x="6215426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C68AFC3-97CA-47A9-8268-86490C3F156F}"/>
              </a:ext>
            </a:extLst>
          </p:cNvPr>
          <p:cNvSpPr/>
          <p:nvPr/>
        </p:nvSpPr>
        <p:spPr>
          <a:xfrm rot="5400000">
            <a:off x="4356844" y="2823769"/>
            <a:ext cx="450588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6D67117-C0A6-44AE-B1AC-E50661F67986}"/>
                  </a:ext>
                </a:extLst>
              </p:cNvPr>
              <p:cNvSpPr txBox="1"/>
              <p:nvPr/>
            </p:nvSpPr>
            <p:spPr>
              <a:xfrm>
                <a:off x="1411685" y="5235687"/>
                <a:ext cx="64182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Using the reward function to find a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6D67117-C0A6-44AE-B1AC-E50661F67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85" y="5235687"/>
                <a:ext cx="6418227" cy="461665"/>
              </a:xfrm>
              <a:prstGeom prst="rect">
                <a:avLst/>
              </a:prstGeom>
              <a:blipFill>
                <a:blip r:embed="rId5"/>
                <a:stretch>
                  <a:fillRect l="-133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0DAD4E-5C86-47DE-9893-5C65A109B497}"/>
              </a:ext>
            </a:extLst>
          </p:cNvPr>
          <p:cNvSpPr txBox="1"/>
          <p:nvPr/>
        </p:nvSpPr>
        <p:spPr>
          <a:xfrm>
            <a:off x="1411685" y="5757326"/>
            <a:ext cx="728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Modeling reward can be easier. Simple reward function can lead to complex policy.</a:t>
            </a:r>
            <a:endParaRPr lang="zh-TW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F583D05-A3EF-4D74-96BB-679586964EA9}"/>
              </a:ext>
            </a:extLst>
          </p:cNvPr>
          <p:cNvGrpSpPr/>
          <p:nvPr/>
        </p:nvGrpSpPr>
        <p:grpSpPr>
          <a:xfrm>
            <a:off x="6301360" y="2468394"/>
            <a:ext cx="2816136" cy="788696"/>
            <a:chOff x="6314612" y="2468394"/>
            <a:chExt cx="2816136" cy="788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16588860-ED09-4FC3-A431-72018C71E631}"/>
                    </a:ext>
                  </a:extLst>
                </p:cNvPr>
                <p:cNvSpPr txBox="1"/>
                <p:nvPr/>
              </p:nvSpPr>
              <p:spPr>
                <a:xfrm>
                  <a:off x="6314612" y="2468394"/>
                  <a:ext cx="281613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trajectory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a14:m>
                  <a:r>
                    <a:rPr lang="en-US" altLang="zh-TW" sz="2400" dirty="0"/>
                    <a:t> 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16588860-ED09-4FC3-A431-72018C71E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612" y="2468394"/>
                  <a:ext cx="2816136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1052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D3EE5B0-AE75-466F-ABE7-F279DC92925F}"/>
                    </a:ext>
                  </a:extLst>
                </p:cNvPr>
                <p:cNvSpPr txBox="1"/>
                <p:nvPr/>
              </p:nvSpPr>
              <p:spPr>
                <a:xfrm>
                  <a:off x="6509102" y="2887758"/>
                  <a:ext cx="24819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D3EE5B0-AE75-466F-ABE7-F279DC929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9102" y="2887758"/>
                  <a:ext cx="2481961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8333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38C77524-6483-499A-B599-60B1FF5C86E3}"/>
              </a:ext>
            </a:extLst>
          </p:cNvPr>
          <p:cNvSpPr/>
          <p:nvPr/>
        </p:nvSpPr>
        <p:spPr>
          <a:xfrm>
            <a:off x="3020506" y="3364564"/>
            <a:ext cx="3123264" cy="13253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Reinforcement Learning</a:t>
            </a:r>
            <a:endParaRPr lang="zh-TW" altLang="en-US" sz="2400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634C2833-1BE1-4BE3-B509-1613F3E98058}"/>
              </a:ext>
            </a:extLst>
          </p:cNvPr>
          <p:cNvSpPr/>
          <p:nvPr/>
        </p:nvSpPr>
        <p:spPr>
          <a:xfrm flipH="1">
            <a:off x="6155269" y="3728315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353D76A9-9539-4528-A050-6EDFC2A45766}"/>
              </a:ext>
            </a:extLst>
          </p:cNvPr>
          <p:cNvSpPr/>
          <p:nvPr/>
        </p:nvSpPr>
        <p:spPr>
          <a:xfrm flipH="1">
            <a:off x="2377893" y="3672020"/>
            <a:ext cx="542371" cy="574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彎曲 3">
            <a:extLst>
              <a:ext uri="{FF2B5EF4-FFF2-40B4-BE49-F238E27FC236}">
                <a16:creationId xmlns:a16="http://schemas.microsoft.com/office/drawing/2014/main" id="{8CAEC9C2-6DAF-43F1-AFDE-21159F35CC20}"/>
              </a:ext>
            </a:extLst>
          </p:cNvPr>
          <p:cNvSpPr/>
          <p:nvPr/>
        </p:nvSpPr>
        <p:spPr>
          <a:xfrm flipV="1">
            <a:off x="809534" y="4911399"/>
            <a:ext cx="602151" cy="714527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2" grpId="0"/>
      <p:bldP spid="18" grpId="0"/>
      <p:bldP spid="20" grpId="0" animBg="1"/>
      <p:bldP spid="21" grpId="0" animBg="1"/>
      <p:bldP spid="2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0F872B-0936-474C-9E6E-E9253E3C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AF9EACE-F3A0-4178-8451-AA5E548DD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210175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b="1" i="1" u="sng" dirty="0"/>
                  <a:t>Original RL</a:t>
                </a:r>
                <a:r>
                  <a:rPr lang="en-US" altLang="zh-TW" sz="2400" dirty="0"/>
                  <a:t>: </a:t>
                </a:r>
              </a:p>
              <a:p>
                <a:pPr lvl="1"/>
                <a:r>
                  <a:rPr lang="en-US" altLang="zh-TW" dirty="0"/>
                  <a:t>given a reward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Initialize an actor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dirty="0"/>
              </a:p>
              <a:p>
                <a:pPr lvl="1"/>
                <a:r>
                  <a:rPr lang="en-US" altLang="zh-TW" dirty="0"/>
                  <a:t>In each iteration</a:t>
                </a:r>
              </a:p>
              <a:p>
                <a:pPr lvl="2"/>
                <a:r>
                  <a:rPr lang="en-US" altLang="zh-TW" sz="2400" dirty="0"/>
                  <a:t>using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/>
                  <a:t> to interact with the environment N times, obtain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en-US" altLang="zh-TW" sz="2400" dirty="0"/>
              </a:p>
              <a:p>
                <a:pPr lvl="2"/>
                <a:endParaRPr lang="en-US" altLang="zh-TW" sz="2400" dirty="0"/>
              </a:p>
              <a:p>
                <a:pPr lvl="2"/>
                <a:endParaRPr lang="en-US" altLang="zh-TW" sz="2400" dirty="0"/>
              </a:p>
              <a:p>
                <a:pPr lvl="2"/>
                <a:endParaRPr lang="en-US" altLang="zh-TW" sz="2400" dirty="0"/>
              </a:p>
              <a:p>
                <a:pPr lvl="2"/>
                <a:r>
                  <a:rPr lang="en-US" altLang="zh-TW" sz="2400" dirty="0"/>
                  <a:t>Update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/>
                  <a:t> to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  <a:p>
                <a:pPr lvl="1"/>
                <a:r>
                  <a:rPr lang="en-US" altLang="zh-TW" dirty="0"/>
                  <a:t>The actor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optimal actor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zh-TW" altLang="en-US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AF9EACE-F3A0-4178-8451-AA5E548DD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210175"/>
              </a:xfrm>
              <a:blipFill>
                <a:blip r:embed="rId2"/>
                <a:stretch>
                  <a:fillRect l="-1005" t="-45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7980A2B-66B0-469C-BA97-16FDD1081C52}"/>
                  </a:ext>
                </a:extLst>
              </p:cNvPr>
              <p:cNvSpPr txBox="1"/>
              <p:nvPr/>
            </p:nvSpPr>
            <p:spPr>
              <a:xfrm>
                <a:off x="1556594" y="4862962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7980A2B-66B0-469C-BA97-16FDD1081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594" y="4862962"/>
                <a:ext cx="93617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114FF1D-7DB7-41BA-B060-4FC9D3A9BA45}"/>
                  </a:ext>
                </a:extLst>
              </p:cNvPr>
              <p:cNvSpPr txBox="1"/>
              <p:nvPr/>
            </p:nvSpPr>
            <p:spPr>
              <a:xfrm>
                <a:off x="2204951" y="4645122"/>
                <a:ext cx="2540000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114FF1D-7DB7-41BA-B060-4FC9D3A9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951" y="4645122"/>
                <a:ext cx="2540000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018420C-490B-4F34-B6E5-0F86184845AA}"/>
                  </a:ext>
                </a:extLst>
              </p:cNvPr>
              <p:cNvSpPr txBox="1"/>
              <p:nvPr/>
            </p:nvSpPr>
            <p:spPr>
              <a:xfrm>
                <a:off x="4455254" y="4528383"/>
                <a:ext cx="223293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018420C-490B-4F34-B6E5-0F8618484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54" y="4528383"/>
                <a:ext cx="2232933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5527AEB-6D80-42A5-8D54-10D596E8D64C}"/>
              </a:ext>
            </a:extLst>
          </p:cNvPr>
          <p:cNvSpPr/>
          <p:nvPr/>
        </p:nvSpPr>
        <p:spPr>
          <a:xfrm>
            <a:off x="6683150" y="1266724"/>
            <a:ext cx="650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AB62DB6-A27D-43B0-8BFD-4CBD42783B4F}"/>
                  </a:ext>
                </a:extLst>
              </p:cNvPr>
              <p:cNvSpPr/>
              <p:nvPr/>
            </p:nvSpPr>
            <p:spPr>
              <a:xfrm>
                <a:off x="1714133" y="4157262"/>
                <a:ext cx="49740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AB62DB6-A27D-43B0-8BFD-4CBD42783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133" y="4157262"/>
                <a:ext cx="497405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236F2DC-31F1-4072-8E09-16AFCD0DA5C1}"/>
                  </a:ext>
                </a:extLst>
              </p:cNvPr>
              <p:cNvSpPr/>
              <p:nvPr/>
            </p:nvSpPr>
            <p:spPr>
              <a:xfrm>
                <a:off x="6683150" y="4189607"/>
                <a:ext cx="1951047" cy="113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236F2DC-31F1-4072-8E09-16AFCD0DA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150" y="4189607"/>
                <a:ext cx="1951047" cy="11307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260579B3-E6F5-4E19-8847-9B81D64D4DC0}"/>
              </a:ext>
            </a:extLst>
          </p:cNvPr>
          <p:cNvSpPr/>
          <p:nvPr/>
        </p:nvSpPr>
        <p:spPr>
          <a:xfrm>
            <a:off x="3289300" y="4229100"/>
            <a:ext cx="254000" cy="37792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4D56BC-62F4-4B2B-B7CB-CC171B08A21D}"/>
              </a:ext>
            </a:extLst>
          </p:cNvPr>
          <p:cNvSpPr/>
          <p:nvPr/>
        </p:nvSpPr>
        <p:spPr>
          <a:xfrm>
            <a:off x="4455254" y="4229100"/>
            <a:ext cx="254000" cy="37792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7B4361-A7AE-4B2A-8841-07D9B4D55CD2}"/>
              </a:ext>
            </a:extLst>
          </p:cNvPr>
          <p:cNvSpPr/>
          <p:nvPr/>
        </p:nvSpPr>
        <p:spPr>
          <a:xfrm>
            <a:off x="6100173" y="4241403"/>
            <a:ext cx="254000" cy="37792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4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8" grpId="0"/>
      <p:bldP spid="13" grpId="0"/>
      <p:bldP spid="14" grpId="0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0F872B-0936-474C-9E6E-E9253E3C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Inverse Reinforcement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AF9EACE-F3A0-4178-8451-AA5E548DD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b="1" i="1" u="sng" dirty="0"/>
                  <a:t>Inverse RL</a:t>
                </a:r>
                <a:r>
                  <a:rPr lang="en-US" altLang="zh-TW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altLang="zh-TW" sz="2800" dirty="0"/>
                  <a:t> 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TW" sz="2800" dirty="0"/>
                  <a:t> is to be found</a:t>
                </a:r>
              </a:p>
              <a:p>
                <a:pPr lvl="1"/>
                <a:r>
                  <a:rPr lang="en-US" altLang="zh-TW" sz="2800" dirty="0"/>
                  <a:t>Given expert policy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altLang="zh-TW" sz="2800" dirty="0"/>
                  <a:t> (Given the trajectories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800" dirty="0"/>
                  <a:t>)</a:t>
                </a:r>
              </a:p>
              <a:p>
                <a:pPr lvl="1"/>
                <a:r>
                  <a:rPr lang="en-US" altLang="zh-TW" sz="2800" dirty="0"/>
                  <a:t>The expert policy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altLang="zh-TW" sz="2800" dirty="0"/>
                  <a:t> is the actor that can obtain maximum expected reward</a:t>
                </a:r>
                <a:endParaRPr lang="zh-TW" altLang="en-US" sz="2800" dirty="0"/>
              </a:p>
              <a:p>
                <a:pPr lvl="1"/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reward function</a:t>
                </a:r>
                <a:r>
                  <a:rPr lang="en-US" altLang="zh-TW" sz="2800" dirty="0"/>
                  <a:t> that fulfills the above statements (explaining expert behavior)</a:t>
                </a:r>
                <a:endParaRPr lang="zh-TW" altLang="en-US" sz="2800" dirty="0"/>
              </a:p>
              <a:p>
                <a:pPr lvl="1"/>
                <a:endParaRPr lang="en-US" altLang="zh-TW" sz="28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AF9EACE-F3A0-4178-8451-AA5E548DD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5527AEB-6D80-42A5-8D54-10D596E8D64C}"/>
              </a:ext>
            </a:extLst>
          </p:cNvPr>
          <p:cNvSpPr/>
          <p:nvPr/>
        </p:nvSpPr>
        <p:spPr>
          <a:xfrm>
            <a:off x="6683150" y="1266724"/>
            <a:ext cx="6501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TW" sz="2400" dirty="0"/>
          </a:p>
          <a:p>
            <a:pPr lvl="1"/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95E8EA5-437D-4BA1-B2D7-E0FE0D0B3BE7}"/>
                  </a:ext>
                </a:extLst>
              </p:cNvPr>
              <p:cNvSpPr txBox="1"/>
              <p:nvPr/>
            </p:nvSpPr>
            <p:spPr>
              <a:xfrm>
                <a:off x="1775509" y="5495115"/>
                <a:ext cx="21803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95E8EA5-437D-4BA1-B2D7-E0FE0D0B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09" y="5495115"/>
                <a:ext cx="218031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A3100F-1188-425C-B8F8-B1D0901CEE42}"/>
                  </a:ext>
                </a:extLst>
              </p:cNvPr>
              <p:cNvSpPr txBox="1"/>
              <p:nvPr/>
            </p:nvSpPr>
            <p:spPr>
              <a:xfrm>
                <a:off x="4090270" y="5495115"/>
                <a:ext cx="35982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For all other actors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A3100F-1188-425C-B8F8-B1D0901C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270" y="5495115"/>
                <a:ext cx="3598297" cy="523220"/>
              </a:xfrm>
              <a:prstGeom prst="rect">
                <a:avLst/>
              </a:prstGeom>
              <a:blipFill>
                <a:blip r:embed="rId4"/>
                <a:stretch>
                  <a:fillRect l="-3559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59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BAB19A2C-10FC-422C-AA84-7E8014DFB010}"/>
              </a:ext>
            </a:extLst>
          </p:cNvPr>
          <p:cNvSpPr/>
          <p:nvPr/>
        </p:nvSpPr>
        <p:spPr>
          <a:xfrm>
            <a:off x="4760002" y="4804552"/>
            <a:ext cx="3579049" cy="10784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D3343D1-DB44-4CD2-AEF7-E6845A690CD9}"/>
              </a:ext>
            </a:extLst>
          </p:cNvPr>
          <p:cNvSpPr/>
          <p:nvPr/>
        </p:nvSpPr>
        <p:spPr>
          <a:xfrm>
            <a:off x="853457" y="4804552"/>
            <a:ext cx="3457263" cy="10784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A2666F-2D2C-4C7D-83C0-91AA00C42CA1}"/>
              </a:ext>
            </a:extLst>
          </p:cNvPr>
          <p:cNvSpPr/>
          <p:nvPr/>
        </p:nvSpPr>
        <p:spPr>
          <a:xfrm>
            <a:off x="4742088" y="3126912"/>
            <a:ext cx="3596963" cy="15009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D3A2D50-7F3D-47BF-B24A-7DCDA7D0FC84}"/>
              </a:ext>
            </a:extLst>
          </p:cNvPr>
          <p:cNvSpPr/>
          <p:nvPr/>
        </p:nvSpPr>
        <p:spPr>
          <a:xfrm>
            <a:off x="853457" y="3111073"/>
            <a:ext cx="3457263" cy="1516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4085740-6198-4319-AB55-098511B7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Ring a bell in your mind?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2BAFC2-DFFC-4A91-957C-6FF552107596}"/>
              </a:ext>
            </a:extLst>
          </p:cNvPr>
          <p:cNvSpPr txBox="1"/>
          <p:nvPr/>
        </p:nvSpPr>
        <p:spPr>
          <a:xfrm>
            <a:off x="993131" y="2039380"/>
            <a:ext cx="317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Inverse Reinforcement Learning</a:t>
            </a:r>
            <a:endParaRPr lang="zh-TW" altLang="en-US" sz="2400" b="1" i="1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2F2307-B708-4B6F-BB6A-283C8C6F945A}"/>
              </a:ext>
            </a:extLst>
          </p:cNvPr>
          <p:cNvSpPr txBox="1"/>
          <p:nvPr/>
        </p:nvSpPr>
        <p:spPr>
          <a:xfrm>
            <a:off x="4919071" y="2283191"/>
            <a:ext cx="317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Structured Learning</a:t>
            </a:r>
            <a:endParaRPr lang="zh-TW" altLang="en-US" sz="24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404C479-7651-49D0-9C75-4858ABC6DD13}"/>
                  </a:ext>
                </a:extLst>
              </p:cNvPr>
              <p:cNvSpPr txBox="1"/>
              <p:nvPr/>
            </p:nvSpPr>
            <p:spPr>
              <a:xfrm>
                <a:off x="1480434" y="3600851"/>
                <a:ext cx="1629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404C479-7651-49D0-9C75-4858ABC6D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434" y="3600851"/>
                <a:ext cx="1629251" cy="461665"/>
              </a:xfrm>
              <a:prstGeom prst="rect">
                <a:avLst/>
              </a:prstGeom>
              <a:blipFill>
                <a:blip r:embed="rId2"/>
                <a:stretch>
                  <a:fillRect l="-11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6DEAD7C-A3EC-4D12-8FD5-0989F589683A}"/>
                  </a:ext>
                </a:extLst>
              </p:cNvPr>
              <p:cNvSpPr txBox="1"/>
              <p:nvPr/>
            </p:nvSpPr>
            <p:spPr>
              <a:xfrm>
                <a:off x="1480434" y="4145066"/>
                <a:ext cx="2830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all other actors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6DEAD7C-A3EC-4D12-8FD5-0989F5896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434" y="4145066"/>
                <a:ext cx="2830286" cy="461665"/>
              </a:xfrm>
              <a:prstGeom prst="rect">
                <a:avLst/>
              </a:prstGeom>
              <a:blipFill>
                <a:blip r:embed="rId3"/>
                <a:stretch>
                  <a:fillRect l="-344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90CF2D6-AED4-4F50-ABC4-02C28CA667FD}"/>
                  </a:ext>
                </a:extLst>
              </p:cNvPr>
              <p:cNvSpPr txBox="1"/>
              <p:nvPr/>
            </p:nvSpPr>
            <p:spPr>
              <a:xfrm>
                <a:off x="1620134" y="5285941"/>
                <a:ext cx="2830286" cy="582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90CF2D6-AED4-4F50-ABC4-02C28CA66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134" y="5285941"/>
                <a:ext cx="2830286" cy="582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E21E21-595E-4E9C-9B61-F1381ECE26EE}"/>
              </a:ext>
            </a:extLst>
          </p:cNvPr>
          <p:cNvSpPr txBox="1"/>
          <p:nvPr/>
        </p:nvSpPr>
        <p:spPr>
          <a:xfrm>
            <a:off x="853457" y="3111072"/>
            <a:ext cx="379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reward function: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7A82EC-1D98-4378-BDDE-0793CA2D419B}"/>
              </a:ext>
            </a:extLst>
          </p:cNvPr>
          <p:cNvSpPr txBox="1"/>
          <p:nvPr/>
        </p:nvSpPr>
        <p:spPr>
          <a:xfrm>
            <a:off x="853457" y="4804552"/>
            <a:ext cx="26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policy: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CEDE66-9C86-4F34-91AD-F4FC8A9F6FF4}"/>
              </a:ext>
            </a:extLst>
          </p:cNvPr>
          <p:cNvSpPr txBox="1"/>
          <p:nvPr/>
        </p:nvSpPr>
        <p:spPr>
          <a:xfrm>
            <a:off x="4760002" y="3111072"/>
            <a:ext cx="26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Training: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5DC9CD7-52D3-41B9-9898-8B629980C7BD}"/>
              </a:ext>
            </a:extLst>
          </p:cNvPr>
          <p:cNvSpPr txBox="1"/>
          <p:nvPr/>
        </p:nvSpPr>
        <p:spPr>
          <a:xfrm>
            <a:off x="4760002" y="4824276"/>
            <a:ext cx="26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 (Inference):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4D1461C-C730-47EE-BAA7-38020028C6D5}"/>
                  </a:ext>
                </a:extLst>
              </p:cNvPr>
              <p:cNvSpPr txBox="1"/>
              <p:nvPr/>
            </p:nvSpPr>
            <p:spPr>
              <a:xfrm>
                <a:off x="5266699" y="4100790"/>
                <a:ext cx="2830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For all x, for all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acc>
                      <m:accPr>
                        <m:chr m:val="̂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4D1461C-C730-47EE-BAA7-38020028C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99" y="4100790"/>
                <a:ext cx="2830286" cy="461665"/>
              </a:xfrm>
              <a:prstGeom prst="rect">
                <a:avLst/>
              </a:prstGeom>
              <a:blipFill>
                <a:blip r:embed="rId5"/>
                <a:stretch>
                  <a:fillRect l="-3448" t="-10667" r="-13362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3B5FB33-ED7B-42D4-896D-DCBABD381A75}"/>
                  </a:ext>
                </a:extLst>
              </p:cNvPr>
              <p:cNvSpPr txBox="1"/>
              <p:nvPr/>
            </p:nvSpPr>
            <p:spPr>
              <a:xfrm>
                <a:off x="5277734" y="5266217"/>
                <a:ext cx="3751966" cy="61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3B5FB33-ED7B-42D4-896D-DCBABD381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34" y="5266217"/>
                <a:ext cx="3751966" cy="616772"/>
              </a:xfrm>
              <a:prstGeom prst="rect">
                <a:avLst/>
              </a:prstGeom>
              <a:blipFill>
                <a:blip r:embed="rId6"/>
                <a:stretch>
                  <a:fillRect l="-488" b="-39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9F4103A-B844-48A4-8C6A-345E5575AF50}"/>
                  </a:ext>
                </a:extLst>
              </p:cNvPr>
              <p:cNvSpPr txBox="1"/>
              <p:nvPr/>
            </p:nvSpPr>
            <p:spPr>
              <a:xfrm>
                <a:off x="5241230" y="3600851"/>
                <a:ext cx="3142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9F4103A-B844-48A4-8C6A-345E5575A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230" y="3600851"/>
                <a:ext cx="3142366" cy="461665"/>
              </a:xfrm>
              <a:prstGeom prst="rect">
                <a:avLst/>
              </a:prstGeom>
              <a:blipFill>
                <a:blip r:embed="rId7"/>
                <a:stretch>
                  <a:fillRect l="-583" t="-4000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30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18" grpId="0" animBg="1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Structured Perceptron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99640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b="1" u="sng" dirty="0"/>
                  <a:t>Input</a:t>
                </a:r>
                <a:r>
                  <a:rPr lang="en-US" altLang="zh-TW" sz="2400" dirty="0"/>
                  <a:t>: training data set</a:t>
                </a:r>
              </a:p>
              <a:p>
                <a:r>
                  <a:rPr lang="en-US" altLang="zh-TW" sz="2400" b="1" u="sng" dirty="0"/>
                  <a:t>Output</a:t>
                </a:r>
                <a:r>
                  <a:rPr lang="en-US" altLang="zh-TW" sz="2400" dirty="0"/>
                  <a:t>: weight vector w</a:t>
                </a:r>
              </a:p>
              <a:p>
                <a:r>
                  <a:rPr lang="en-US" altLang="zh-TW" sz="2400" b="1" u="sng" dirty="0"/>
                  <a:t>Algorithm</a:t>
                </a:r>
                <a:r>
                  <a:rPr lang="en-US" altLang="zh-TW" sz="2400" dirty="0"/>
                  <a:t>: Initialize w = 0 </a:t>
                </a:r>
              </a:p>
              <a:p>
                <a:pPr lvl="1"/>
                <a:r>
                  <a:rPr lang="en-US" altLang="zh-TW" dirty="0">
                    <a:solidFill>
                      <a:srgbClr val="00B050"/>
                    </a:solidFill>
                  </a:rPr>
                  <a:t>do</a:t>
                </a:r>
              </a:p>
              <a:p>
                <a:pPr lvl="2"/>
                <a:r>
                  <a:rPr lang="en-US" altLang="zh-TW" sz="2400" dirty="0">
                    <a:solidFill>
                      <a:srgbClr val="0000FF"/>
                    </a:solidFill>
                  </a:rPr>
                  <a:t>For each pair of training example</a:t>
                </a:r>
              </a:p>
              <a:p>
                <a:pPr lvl="3"/>
                <a:r>
                  <a:rPr lang="en-US" altLang="zh-TW" sz="2400" dirty="0"/>
                  <a:t>Find the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TW" sz="2400" dirty="0"/>
                  <a:t> maximizing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pPr lvl="3"/>
                <a:endParaRPr lang="en-US" altLang="zh-TW" sz="2400" dirty="0"/>
              </a:p>
              <a:p>
                <a:pPr lvl="3"/>
                <a:endParaRPr lang="en-US" altLang="zh-TW" sz="2400" dirty="0"/>
              </a:p>
              <a:p>
                <a:pPr lvl="3"/>
                <a:r>
                  <a:rPr lang="en-US" altLang="zh-TW" sz="2400" dirty="0"/>
                  <a:t>If                  , update w</a:t>
                </a:r>
              </a:p>
              <a:p>
                <a:pPr lvl="3"/>
                <a:endParaRPr lang="en-US" altLang="zh-TW" sz="2400" dirty="0"/>
              </a:p>
              <a:p>
                <a:pPr lvl="1"/>
                <a:endParaRPr lang="en-US" altLang="zh-TW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rgbClr val="00B050"/>
                    </a:solidFill>
                  </a:rPr>
                  <a:t>until w is not updated</a:t>
                </a:r>
              </a:p>
              <a:p>
                <a:pPr marL="1371600" lvl="3" indent="0">
                  <a:buNone/>
                </a:pPr>
                <a:r>
                  <a:rPr lang="en-US" altLang="zh-TW" sz="2400" dirty="0"/>
                  <a:t> 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99640"/>
              </a:xfrm>
              <a:blipFill>
                <a:blip r:embed="rId4"/>
                <a:stretch>
                  <a:fillRect l="-1005" t="-1741" b="-21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3822065" y="1779588"/>
          <a:ext cx="41259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" name="方程式" r:id="rId5" imgW="1879560" imgH="228600" progId="Equation.3">
                  <p:embed/>
                </p:oleObj>
              </mc:Choice>
              <mc:Fallback>
                <p:oleObj name="方程式" r:id="rId5" imgW="1879560" imgH="22860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065" y="1779588"/>
                        <a:ext cx="4125913" cy="504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5980113" y="3513138"/>
          <a:ext cx="9398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" name="方程式" r:id="rId7" imgW="469800" imgH="228600" progId="Equation.3">
                  <p:embed/>
                </p:oleObj>
              </mc:Choice>
              <mc:Fallback>
                <p:oleObj name="方程式" r:id="rId7" imgW="469800" imgH="22860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3513138"/>
                        <a:ext cx="939800" cy="4587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602821"/>
              </p:ext>
            </p:extLst>
          </p:nvPr>
        </p:nvGraphicFramePr>
        <p:xfrm>
          <a:off x="2294844" y="4358521"/>
          <a:ext cx="342900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" name="方程式" r:id="rId9" imgW="1485720" imgH="304560" progId="Equation.3">
                  <p:embed/>
                </p:oleObj>
              </mc:Choice>
              <mc:Fallback>
                <p:oleObj name="方程式" r:id="rId9" imgW="1485720" imgH="30456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844" y="4358521"/>
                        <a:ext cx="3429000" cy="7064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888539"/>
              </p:ext>
            </p:extLst>
          </p:nvPr>
        </p:nvGraphicFramePr>
        <p:xfrm>
          <a:off x="2294844" y="5638040"/>
          <a:ext cx="39338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9" name="方程式" r:id="rId11" imgW="1765080" imgH="228600" progId="Equation.3">
                  <p:embed/>
                </p:oleObj>
              </mc:Choice>
              <mc:Fallback>
                <p:oleObj name="方程式" r:id="rId11" imgW="1765080" imgH="22860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844" y="5638040"/>
                        <a:ext cx="3933825" cy="511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2570163" y="4999038"/>
          <a:ext cx="117951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" name="方程式" r:id="rId13" imgW="495000" imgH="228600" progId="Equation.3">
                  <p:embed/>
                </p:oleObj>
              </mc:Choice>
              <mc:Fallback>
                <p:oleObj name="方程式" r:id="rId13" imgW="495000" imgH="22860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63" y="4999038"/>
                        <a:ext cx="1179512" cy="5476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向右箭號 12"/>
          <p:cNvSpPr/>
          <p:nvPr/>
        </p:nvSpPr>
        <p:spPr>
          <a:xfrm>
            <a:off x="4261757" y="6299667"/>
            <a:ext cx="636814" cy="3309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898571" y="6243900"/>
            <a:ext cx="2552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 are done!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256B925-7D42-4895-B0BE-E13DBD2EE5F1}"/>
              </a:ext>
            </a:extLst>
          </p:cNvPr>
          <p:cNvGrpSpPr/>
          <p:nvPr/>
        </p:nvGrpSpPr>
        <p:grpSpPr>
          <a:xfrm>
            <a:off x="5165537" y="2379766"/>
            <a:ext cx="3034748" cy="702365"/>
            <a:chOff x="5112529" y="2408524"/>
            <a:chExt cx="3034748" cy="70236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72FC9A-07F4-4E38-81D4-F64EC39EF153}"/>
                </a:ext>
              </a:extLst>
            </p:cNvPr>
            <p:cNvSpPr/>
            <p:nvPr/>
          </p:nvSpPr>
          <p:spPr>
            <a:xfrm>
              <a:off x="5112529" y="2408524"/>
              <a:ext cx="3034748" cy="7023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>
              <a:extLst>
                <a:ext uri="{FF2B5EF4-FFF2-40B4-BE49-F238E27FC236}">
                  <a16:creationId xmlns:a16="http://schemas.microsoft.com/office/drawing/2014/main" id="{1E1C6F7E-BE98-4614-80C5-B703A8F34C7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252747" y="2537782"/>
            <a:ext cx="2754313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1" name="方程式" r:id="rId15" imgW="1193760" imgH="215640" progId="Equation.3">
                    <p:embed/>
                  </p:oleObj>
                </mc:Choice>
                <mc:Fallback>
                  <p:oleObj name="方程式" r:id="rId15" imgW="1193760" imgH="215640" progId="Equation.3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2747" y="2537782"/>
                          <a:ext cx="2754313" cy="5000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5388D67-AE41-4AE4-A5DE-ADA4D87AF735}"/>
              </a:ext>
            </a:extLst>
          </p:cNvPr>
          <p:cNvSpPr txBox="1"/>
          <p:nvPr/>
        </p:nvSpPr>
        <p:spPr>
          <a:xfrm>
            <a:off x="5795638" y="4415415"/>
            <a:ext cx="222881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be an issue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A2DF977-E04B-4396-827D-758FB34BC712}"/>
                  </a:ext>
                </a:extLst>
              </p:cNvPr>
              <p:cNvSpPr txBox="1"/>
              <p:nvPr/>
            </p:nvSpPr>
            <p:spPr>
              <a:xfrm>
                <a:off x="6248549" y="5326359"/>
                <a:ext cx="2670164" cy="83099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Increase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, decrease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A2DF977-E04B-4396-827D-758FB34BC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549" y="5326359"/>
                <a:ext cx="2670164" cy="830997"/>
              </a:xfrm>
              <a:prstGeom prst="rect">
                <a:avLst/>
              </a:prstGeom>
              <a:blipFill>
                <a:blip r:embed="rId17"/>
                <a:stretch>
                  <a:fillRect l="-3417" t="-5839" r="-2050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5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C5133D-CB44-47A2-8515-24B7ACA5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IRL </a:t>
            </a:r>
            <a:r>
              <a:rPr lang="en-US" altLang="zh-TW" dirty="0" err="1"/>
              <a:t>v.s</a:t>
            </a:r>
            <a:r>
              <a:rPr lang="en-US" altLang="zh-TW" dirty="0"/>
              <a:t>. Structured Perceptron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EC882AF-8A17-472F-B4A3-8CF5ECC35C85}"/>
              </a:ext>
            </a:extLst>
          </p:cNvPr>
          <p:cNvGrpSpPr/>
          <p:nvPr/>
        </p:nvGrpSpPr>
        <p:grpSpPr>
          <a:xfrm>
            <a:off x="770794" y="1833460"/>
            <a:ext cx="3034748" cy="702365"/>
            <a:chOff x="5112529" y="2408524"/>
            <a:chExt cx="3034748" cy="7023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2AF0359-7037-4845-AAA7-3351F896E93C}"/>
                </a:ext>
              </a:extLst>
            </p:cNvPr>
            <p:cNvSpPr/>
            <p:nvPr/>
          </p:nvSpPr>
          <p:spPr>
            <a:xfrm>
              <a:off x="5112529" y="2408524"/>
              <a:ext cx="3034748" cy="7023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" name="Object 12">
              <a:extLst>
                <a:ext uri="{FF2B5EF4-FFF2-40B4-BE49-F238E27FC236}">
                  <a16:creationId xmlns:a16="http://schemas.microsoft.com/office/drawing/2014/main" id="{CCEA1BD0-4016-4745-8839-6F4A9B77BF0E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252747" y="2537782"/>
            <a:ext cx="2754313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" name="方程式" r:id="rId3" imgW="1193760" imgH="215640" progId="Equation.3">
                    <p:embed/>
                  </p:oleObj>
                </mc:Choice>
                <mc:Fallback>
                  <p:oleObj name="方程式" r:id="rId3" imgW="1193760" imgH="215640" progId="Equation.3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2747" y="2537782"/>
                          <a:ext cx="2754313" cy="5000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79208E3-4F13-49A8-9D9B-25150D1D009E}"/>
                  </a:ext>
                </a:extLst>
              </p:cNvPr>
              <p:cNvSpPr txBox="1"/>
              <p:nvPr/>
            </p:nvSpPr>
            <p:spPr>
              <a:xfrm>
                <a:off x="527050" y="3547216"/>
                <a:ext cx="936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79208E3-4F13-49A8-9D9B-25150D1D0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3547216"/>
                <a:ext cx="936171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9F18A22-AA1D-490F-9E8F-451A49F15AA2}"/>
                  </a:ext>
                </a:extLst>
              </p:cNvPr>
              <p:cNvSpPr txBox="1"/>
              <p:nvPr/>
            </p:nvSpPr>
            <p:spPr>
              <a:xfrm>
                <a:off x="1171701" y="3184501"/>
                <a:ext cx="223293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9F18A22-AA1D-490F-9E8F-451A49F15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01" y="3184501"/>
                <a:ext cx="2232933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2727E25A-2436-460E-A98D-3CD953B12867}"/>
              </a:ext>
            </a:extLst>
          </p:cNvPr>
          <p:cNvGrpSpPr/>
          <p:nvPr/>
        </p:nvGrpSpPr>
        <p:grpSpPr>
          <a:xfrm>
            <a:off x="5156718" y="1818497"/>
            <a:ext cx="3034748" cy="702365"/>
            <a:chOff x="5112529" y="2408524"/>
            <a:chExt cx="3034748" cy="70236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121FFAE-FD54-43F2-9687-B2E70C521AF0}"/>
                </a:ext>
              </a:extLst>
            </p:cNvPr>
            <p:cNvSpPr/>
            <p:nvPr/>
          </p:nvSpPr>
          <p:spPr>
            <a:xfrm>
              <a:off x="5112529" y="2408524"/>
              <a:ext cx="3034748" cy="7023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>
              <a:extLst>
                <a:ext uri="{FF2B5EF4-FFF2-40B4-BE49-F238E27FC236}">
                  <a16:creationId xmlns:a16="http://schemas.microsoft.com/office/drawing/2014/main" id="{95EE765F-D338-4B24-A5C2-F255A5EB34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0122196"/>
                </p:ext>
              </p:extLst>
            </p:nvPr>
          </p:nvGraphicFramePr>
          <p:xfrm>
            <a:off x="5691449" y="2509142"/>
            <a:ext cx="1876425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" name="方程式" r:id="rId7" imgW="812520" imgH="241200" progId="Equation.3">
                    <p:embed/>
                  </p:oleObj>
                </mc:Choice>
                <mc:Fallback>
                  <p:oleObj name="方程式" r:id="rId7" imgW="812520" imgH="241200" progId="Equation.3">
                    <p:embed/>
                    <p:pic>
                      <p:nvPicPr>
                        <p:cNvPr id="6" name="Object 12">
                          <a:extLst>
                            <a:ext uri="{FF2B5EF4-FFF2-40B4-BE49-F238E27FC236}">
                              <a16:creationId xmlns:a16="http://schemas.microsoft.com/office/drawing/2014/main" id="{CCEA1BD0-4016-4745-8839-6F4A9B77BF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91449" y="2509142"/>
                          <a:ext cx="1876425" cy="5588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箭號: 左-右雙向 11">
            <a:extLst>
              <a:ext uri="{FF2B5EF4-FFF2-40B4-BE49-F238E27FC236}">
                <a16:creationId xmlns:a16="http://schemas.microsoft.com/office/drawing/2014/main" id="{820C283C-3DA0-47DD-9C48-A4A8691464C9}"/>
              </a:ext>
            </a:extLst>
          </p:cNvPr>
          <p:cNvSpPr/>
          <p:nvPr/>
        </p:nvSpPr>
        <p:spPr>
          <a:xfrm>
            <a:off x="3945760" y="1962718"/>
            <a:ext cx="1070740" cy="46261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42310E5-AAEA-4EDA-ABAB-118798C4CD5B}"/>
                  </a:ext>
                </a:extLst>
              </p:cNvPr>
              <p:cNvSpPr txBox="1"/>
              <p:nvPr/>
            </p:nvSpPr>
            <p:spPr>
              <a:xfrm>
                <a:off x="3157538" y="3184501"/>
                <a:ext cx="2232933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42310E5-AAEA-4EDA-ABAB-118798C4C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538" y="3184501"/>
                <a:ext cx="2232933" cy="1130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3FCDA47-8D63-4FE2-BE01-EBEB8F637AD3}"/>
                  </a:ext>
                </a:extLst>
              </p:cNvPr>
              <p:cNvSpPr/>
              <p:nvPr/>
            </p:nvSpPr>
            <p:spPr>
              <a:xfrm>
                <a:off x="670511" y="2722836"/>
                <a:ext cx="49740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3FCDA47-8D63-4FE2-BE01-EBEB8F637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11" y="2722836"/>
                <a:ext cx="4974054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E09512B-711F-4213-8BA0-3994B522FB9C}"/>
                  </a:ext>
                </a:extLst>
              </p:cNvPr>
              <p:cNvSpPr txBox="1"/>
              <p:nvPr/>
            </p:nvSpPr>
            <p:spPr>
              <a:xfrm>
                <a:off x="563846" y="4443695"/>
                <a:ext cx="26738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E09512B-711F-4213-8BA0-3994B522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46" y="4443695"/>
                <a:ext cx="2673804" cy="461665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13A03EB-BD11-4552-89F3-7A19C7E7D8C9}"/>
                  </a:ext>
                </a:extLst>
              </p:cNvPr>
              <p:cNvSpPr txBox="1"/>
              <p:nvPr/>
            </p:nvSpPr>
            <p:spPr>
              <a:xfrm>
                <a:off x="5016500" y="4463535"/>
                <a:ext cx="37829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: feature vector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13A03EB-BD11-4552-89F3-7A19C7E7D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00" y="4463535"/>
                <a:ext cx="3782908" cy="461665"/>
              </a:xfrm>
              <a:prstGeom prst="rect">
                <a:avLst/>
              </a:prstGeom>
              <a:blipFill>
                <a:blip r:embed="rId1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7193E00D-09F4-427F-BDF7-226DB7A321A1}"/>
              </a:ext>
            </a:extLst>
          </p:cNvPr>
          <p:cNvSpPr txBox="1"/>
          <p:nvPr/>
        </p:nvSpPr>
        <p:spPr>
          <a:xfrm>
            <a:off x="3192027" y="4470978"/>
            <a:ext cx="3685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w: Parameters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9F1D55F-F2C1-4862-B3F3-BCF0CBD70E5F}"/>
                  </a:ext>
                </a:extLst>
              </p:cNvPr>
              <p:cNvSpPr txBox="1"/>
              <p:nvPr/>
            </p:nvSpPr>
            <p:spPr>
              <a:xfrm>
                <a:off x="4893119" y="3200556"/>
                <a:ext cx="380899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9F1D55F-F2C1-4862-B3F3-BCF0CBD70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19" y="3200556"/>
                <a:ext cx="3808991" cy="1130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522C3572-1540-49CA-AF71-B78368823C7B}"/>
              </a:ext>
            </a:extLst>
          </p:cNvPr>
          <p:cNvGrpSpPr/>
          <p:nvPr/>
        </p:nvGrpSpPr>
        <p:grpSpPr>
          <a:xfrm>
            <a:off x="628408" y="5311866"/>
            <a:ext cx="3251148" cy="834246"/>
            <a:chOff x="716844" y="5717887"/>
            <a:chExt cx="3251148" cy="8342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570C91F-A4A2-4E71-858E-F869F9478343}"/>
                </a:ext>
              </a:extLst>
            </p:cNvPr>
            <p:cNvSpPr/>
            <p:nvPr/>
          </p:nvSpPr>
          <p:spPr>
            <a:xfrm>
              <a:off x="716844" y="5717887"/>
              <a:ext cx="3251148" cy="83424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1" name="Object 12">
              <a:extLst>
                <a:ext uri="{FF2B5EF4-FFF2-40B4-BE49-F238E27FC236}">
                  <a16:creationId xmlns:a16="http://schemas.microsoft.com/office/drawing/2014/main" id="{90DEA5E0-200A-4D5E-94C5-388CB9FFCD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5214544"/>
                </p:ext>
              </p:extLst>
            </p:nvPr>
          </p:nvGraphicFramePr>
          <p:xfrm>
            <a:off x="945439" y="5853204"/>
            <a:ext cx="2813050" cy="677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8" name="方程式" r:id="rId14" imgW="1218960" imgH="291960" progId="Equation.3">
                    <p:embed/>
                  </p:oleObj>
                </mc:Choice>
                <mc:Fallback>
                  <p:oleObj name="方程式" r:id="rId14" imgW="1218960" imgH="291960" progId="Equation.3">
                    <p:embed/>
                    <p:pic>
                      <p:nvPicPr>
                        <p:cNvPr id="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5439" y="5853204"/>
                          <a:ext cx="2813050" cy="67786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箭號: 左-右雙向 22">
            <a:extLst>
              <a:ext uri="{FF2B5EF4-FFF2-40B4-BE49-F238E27FC236}">
                <a16:creationId xmlns:a16="http://schemas.microsoft.com/office/drawing/2014/main" id="{CC6922D5-7F7C-4267-BF0A-F5C28312A3C5}"/>
              </a:ext>
            </a:extLst>
          </p:cNvPr>
          <p:cNvSpPr/>
          <p:nvPr/>
        </p:nvSpPr>
        <p:spPr>
          <a:xfrm>
            <a:off x="3963850" y="5514289"/>
            <a:ext cx="1070740" cy="46261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521698A-EFFC-4AB3-8FC1-327720FB12B2}"/>
              </a:ext>
            </a:extLst>
          </p:cNvPr>
          <p:cNvCxnSpPr/>
          <p:nvPr/>
        </p:nvCxnSpPr>
        <p:spPr>
          <a:xfrm>
            <a:off x="-228600" y="5105400"/>
            <a:ext cx="9702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FBCE541-08F3-4E49-B486-B6BBB6B63548}"/>
              </a:ext>
            </a:extLst>
          </p:cNvPr>
          <p:cNvSpPr/>
          <p:nvPr/>
        </p:nvSpPr>
        <p:spPr>
          <a:xfrm>
            <a:off x="5156718" y="5394415"/>
            <a:ext cx="3034748" cy="7023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7957766-2924-437E-A44B-418B29DC8D26}"/>
              </a:ext>
            </a:extLst>
          </p:cNvPr>
          <p:cNvSpPr txBox="1"/>
          <p:nvPr/>
        </p:nvSpPr>
        <p:spPr>
          <a:xfrm>
            <a:off x="5070919" y="6158812"/>
            <a:ext cx="440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This is reinforcement learning.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22D7FF2-9CF0-4FEE-967F-0144E99E6853}"/>
                  </a:ext>
                </a:extLst>
              </p:cNvPr>
              <p:cNvSpPr txBox="1"/>
              <p:nvPr/>
            </p:nvSpPr>
            <p:spPr>
              <a:xfrm>
                <a:off x="5432405" y="5494913"/>
                <a:ext cx="2830286" cy="582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22D7FF2-9CF0-4FEE-967F-0144E99E6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405" y="5494913"/>
                <a:ext cx="2830286" cy="582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Object 12">
            <a:extLst>
              <a:ext uri="{FF2B5EF4-FFF2-40B4-BE49-F238E27FC236}">
                <a16:creationId xmlns:a16="http://schemas.microsoft.com/office/drawing/2014/main" id="{422AD29F-8B88-48FB-A357-6A4C83DE8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16919"/>
              </p:ext>
            </p:extLst>
          </p:nvPr>
        </p:nvGraphicFramePr>
        <p:xfrm>
          <a:off x="6680371" y="2732400"/>
          <a:ext cx="73183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" name="方程式" r:id="rId17" imgW="317160" imgH="215640" progId="Equation.3">
                  <p:embed/>
                </p:oleObj>
              </mc:Choice>
              <mc:Fallback>
                <p:oleObj name="方程式" r:id="rId17" imgW="317160" imgH="215640" progId="Equation.3">
                  <p:embed/>
                  <p:pic>
                    <p:nvPicPr>
                      <p:cNvPr id="11" name="Object 12">
                        <a:extLst>
                          <a:ext uri="{FF2B5EF4-FFF2-40B4-BE49-F238E27FC236}">
                            <a16:creationId xmlns:a16="http://schemas.microsoft.com/office/drawing/2014/main" id="{95EE765F-D338-4B24-A5C2-F255A5EB34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371" y="2732400"/>
                        <a:ext cx="731838" cy="500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DF7DB31-F807-4961-8780-A77CD2580994}"/>
              </a:ext>
            </a:extLst>
          </p:cNvPr>
          <p:cNvSpPr/>
          <p:nvPr/>
        </p:nvSpPr>
        <p:spPr>
          <a:xfrm>
            <a:off x="6021093" y="3224081"/>
            <a:ext cx="2314526" cy="1107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CB0D2E-CBC5-4005-B564-8AEEA36EE20F}"/>
              </a:ext>
            </a:extLst>
          </p:cNvPr>
          <p:cNvSpPr/>
          <p:nvPr/>
        </p:nvSpPr>
        <p:spPr>
          <a:xfrm>
            <a:off x="2253982" y="2830325"/>
            <a:ext cx="323884" cy="295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E44B593-EF36-47E9-934A-3FA4A4A5F988}"/>
              </a:ext>
            </a:extLst>
          </p:cNvPr>
          <p:cNvSpPr/>
          <p:nvPr/>
        </p:nvSpPr>
        <p:spPr>
          <a:xfrm>
            <a:off x="3436366" y="2830325"/>
            <a:ext cx="323884" cy="295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1ED9ECD-F06A-4150-A0E3-051B3EDA1F0E}"/>
              </a:ext>
            </a:extLst>
          </p:cNvPr>
          <p:cNvSpPr/>
          <p:nvPr/>
        </p:nvSpPr>
        <p:spPr>
          <a:xfrm>
            <a:off x="5066586" y="2839827"/>
            <a:ext cx="323884" cy="295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90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5" grpId="0"/>
      <p:bldP spid="16" grpId="0"/>
      <p:bldP spid="17" grpId="0"/>
      <p:bldP spid="18" grpId="0"/>
      <p:bldP spid="19" grpId="0"/>
      <p:bldP spid="20" grpId="0"/>
      <p:bldP spid="23" grpId="0" animBg="1"/>
      <p:bldP spid="27" grpId="0" animBg="1"/>
      <p:bldP spid="28" grpId="0"/>
      <p:bldP spid="29" grpId="0"/>
      <p:bldP spid="3" grpId="0" animBg="1"/>
      <p:bldP spid="13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07C5-5553-48FD-A041-CC003949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of IRL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/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Expert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39" y="2204684"/>
                <a:ext cx="1559505" cy="769218"/>
              </a:xfrm>
              <a:prstGeom prst="rect">
                <a:avLst/>
              </a:prstGeom>
              <a:blipFill>
                <a:blip r:embed="rId3"/>
                <a:stretch>
                  <a:fillRect r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C528B9FD-C075-4E99-A517-6F13DC520B62}"/>
              </a:ext>
            </a:extLst>
          </p:cNvPr>
          <p:cNvSpPr txBox="1"/>
          <p:nvPr/>
        </p:nvSpPr>
        <p:spPr>
          <a:xfrm>
            <a:off x="267235" y="3055043"/>
            <a:ext cx="266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Self driving: record human drivers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2A0D21-C169-4726-99B4-03A6E1472FF1}"/>
              </a:ext>
            </a:extLst>
          </p:cNvPr>
          <p:cNvSpPr txBox="1"/>
          <p:nvPr/>
        </p:nvSpPr>
        <p:spPr>
          <a:xfrm>
            <a:off x="267235" y="3800730"/>
            <a:ext cx="2178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Robot: grab the arm of robot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/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598" y="5253244"/>
                <a:ext cx="1543532" cy="74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F320837-7E6B-47F3-8996-AB3917B5F0EE}"/>
              </a:ext>
            </a:extLst>
          </p:cNvPr>
          <p:cNvSpPr/>
          <p:nvPr/>
        </p:nvSpPr>
        <p:spPr>
          <a:xfrm>
            <a:off x="5777949" y="2124076"/>
            <a:ext cx="2896152" cy="13001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423B0D0-1605-4461-A706-8821049698B1}"/>
              </a:ext>
            </a:extLst>
          </p:cNvPr>
          <p:cNvGrpSpPr/>
          <p:nvPr/>
        </p:nvGrpSpPr>
        <p:grpSpPr>
          <a:xfrm>
            <a:off x="3041060" y="2000140"/>
            <a:ext cx="2186609" cy="1202220"/>
            <a:chOff x="3460773" y="1963183"/>
            <a:chExt cx="2186609" cy="1202220"/>
          </a:xfrm>
        </p:grpSpPr>
        <p:sp>
          <p:nvSpPr>
            <p:cNvPr id="14" name="圓柱形 13">
              <a:extLst>
                <a:ext uri="{FF2B5EF4-FFF2-40B4-BE49-F238E27FC236}">
                  <a16:creationId xmlns:a16="http://schemas.microsoft.com/office/drawing/2014/main" id="{CC63CDF7-757C-42AB-865A-3C99624A202E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0C85294-BDBD-4B52-9384-F690162B5A8F}"/>
              </a:ext>
            </a:extLst>
          </p:cNvPr>
          <p:cNvGrpSpPr/>
          <p:nvPr/>
        </p:nvGrpSpPr>
        <p:grpSpPr>
          <a:xfrm>
            <a:off x="3041060" y="3646274"/>
            <a:ext cx="2186609" cy="1202220"/>
            <a:chOff x="3478695" y="3449155"/>
            <a:chExt cx="2186609" cy="1202220"/>
          </a:xfrm>
        </p:grpSpPr>
        <p:sp>
          <p:nvSpPr>
            <p:cNvPr id="16" name="圓柱形 15">
              <a:extLst>
                <a:ext uri="{FF2B5EF4-FFF2-40B4-BE49-F238E27FC236}">
                  <a16:creationId xmlns:a16="http://schemas.microsoft.com/office/drawing/2014/main" id="{67766687-2C83-4A66-841C-9B81E5726A7C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EDD14B89-B6D2-41AE-9AD7-E9825523F710}"/>
              </a:ext>
            </a:extLst>
          </p:cNvPr>
          <p:cNvSpPr/>
          <p:nvPr/>
        </p:nvSpPr>
        <p:spPr>
          <a:xfrm>
            <a:off x="5777948" y="2148008"/>
            <a:ext cx="2994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Update reward function such that: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D8BD843-3A73-4561-918B-FB9A968F78F5}"/>
                  </a:ext>
                </a:extLst>
              </p:cNvPr>
              <p:cNvSpPr txBox="1"/>
              <p:nvPr/>
            </p:nvSpPr>
            <p:spPr>
              <a:xfrm>
                <a:off x="6498917" y="2929148"/>
                <a:ext cx="1629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D8BD843-3A73-4561-918B-FB9A968F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917" y="2929148"/>
                <a:ext cx="1629251" cy="461665"/>
              </a:xfrm>
              <a:prstGeom prst="rect">
                <a:avLst/>
              </a:prstGeom>
              <a:blipFill>
                <a:blip r:embed="rId7"/>
                <a:stretch>
                  <a:fillRect r="-11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955A4D-8F3A-4414-B0EA-FA74D2CC73D4}"/>
              </a:ext>
            </a:extLst>
          </p:cNvPr>
          <p:cNvGrpSpPr/>
          <p:nvPr/>
        </p:nvGrpSpPr>
        <p:grpSpPr>
          <a:xfrm>
            <a:off x="5767018" y="4846415"/>
            <a:ext cx="3271364" cy="1154825"/>
            <a:chOff x="5777948" y="4846415"/>
            <a:chExt cx="3271364" cy="115482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B7BE02A-5D7A-4578-A22E-8A9F11B63FB6}"/>
                </a:ext>
              </a:extLst>
            </p:cNvPr>
            <p:cNvSpPr/>
            <p:nvPr/>
          </p:nvSpPr>
          <p:spPr>
            <a:xfrm>
              <a:off x="5777948" y="4846415"/>
              <a:ext cx="2907084" cy="11548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679C4A3-C4D3-40EF-8AED-9547438E25A2}"/>
                    </a:ext>
                  </a:extLst>
                </p:cNvPr>
                <p:cNvSpPr txBox="1"/>
                <p:nvPr/>
              </p:nvSpPr>
              <p:spPr>
                <a:xfrm>
                  <a:off x="6219026" y="5380700"/>
                  <a:ext cx="2830286" cy="582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679C4A3-C4D3-40EF-8AED-9547438E2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9026" y="5380700"/>
                  <a:ext cx="2830286" cy="582404"/>
                </a:xfrm>
                <a:prstGeom prst="rect">
                  <a:avLst/>
                </a:prstGeom>
                <a:blipFill>
                  <a:blip r:embed="rId8"/>
                  <a:stretch>
                    <a:fillRect b="-105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0477846-5E62-4CC3-99E6-978160788EF4}"/>
                </a:ext>
              </a:extLst>
            </p:cNvPr>
            <p:cNvSpPr txBox="1"/>
            <p:nvPr/>
          </p:nvSpPr>
          <p:spPr>
            <a:xfrm>
              <a:off x="5812343" y="4958176"/>
              <a:ext cx="2023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Update actor:</a:t>
              </a:r>
              <a:endParaRPr lang="zh-TW" altLang="en-US" sz="2400" dirty="0"/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4E0337F-B1E6-4001-A6E1-ABAE168B8894}"/>
              </a:ext>
            </a:extLst>
          </p:cNvPr>
          <p:cNvSpPr txBox="1"/>
          <p:nvPr/>
        </p:nvSpPr>
        <p:spPr>
          <a:xfrm>
            <a:off x="5375253" y="6001240"/>
            <a:ext cx="370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By Reinforcement learning</a:t>
            </a:r>
            <a:endParaRPr lang="zh-TW" altLang="en-US" sz="2400" dirty="0"/>
          </a:p>
        </p:txBody>
      </p:sp>
      <p:graphicFrame>
        <p:nvGraphicFramePr>
          <p:cNvPr id="23" name="Object 12">
            <a:extLst>
              <a:ext uri="{FF2B5EF4-FFF2-40B4-BE49-F238E27FC236}">
                <a16:creationId xmlns:a16="http://schemas.microsoft.com/office/drawing/2014/main" id="{9D14C4AE-A3F8-46ED-AA83-3B4B15509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601315"/>
              </p:ext>
            </p:extLst>
          </p:nvPr>
        </p:nvGraphicFramePr>
        <p:xfrm>
          <a:off x="5689600" y="1473200"/>
          <a:ext cx="28305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方程式" r:id="rId9" imgW="1269720" imgH="215640" progId="Equation.3">
                  <p:embed/>
                </p:oleObj>
              </mc:Choice>
              <mc:Fallback>
                <p:oleObj name="方程式" r:id="rId9" imgW="126972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1473200"/>
                        <a:ext cx="2830513" cy="482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163E997-AFC5-4BB8-A814-00A01AF63D4B}"/>
                  </a:ext>
                </a:extLst>
              </p:cNvPr>
              <p:cNvSpPr txBox="1"/>
              <p:nvPr/>
            </p:nvSpPr>
            <p:spPr>
              <a:xfrm>
                <a:off x="4784477" y="273459"/>
                <a:ext cx="4841997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163E997-AFC5-4BB8-A814-00A01AF63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477" y="273459"/>
                <a:ext cx="4841997" cy="1130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>
            <a:extLst>
              <a:ext uri="{FF2B5EF4-FFF2-40B4-BE49-F238E27FC236}">
                <a16:creationId xmlns:a16="http://schemas.microsoft.com/office/drawing/2014/main" id="{6C6886D6-0628-4640-AF70-D9C878D1EA62}"/>
              </a:ext>
            </a:extLst>
          </p:cNvPr>
          <p:cNvGrpSpPr/>
          <p:nvPr/>
        </p:nvGrpSpPr>
        <p:grpSpPr>
          <a:xfrm>
            <a:off x="355282" y="5026723"/>
            <a:ext cx="2673804" cy="1386777"/>
            <a:chOff x="355282" y="5026723"/>
            <a:chExt cx="2673804" cy="138677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4" name="Object 12">
                  <a:extLst>
                    <a:ext uri="{FF2B5EF4-FFF2-40B4-BE49-F238E27FC236}">
                      <a16:creationId xmlns:a16="http://schemas.microsoft.com/office/drawing/2014/main" id="{46C681DD-5F79-4939-9809-8D0664091CD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34663719"/>
                    </p:ext>
                  </p:extLst>
                </p:nvPr>
              </p:nvGraphicFramePr>
              <p:xfrm>
                <a:off x="542553" y="5422356"/>
                <a:ext cx="1876425" cy="558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237" name="方程式" r:id="rId12" imgW="812520" imgH="241200" progId="Equation.3">
                        <p:embed/>
                      </p:oleObj>
                    </mc:Choice>
                    <mc:Fallback>
                      <p:oleObj name="方程式" r:id="rId12" imgW="812520" imgH="241200" progId="Equation.3">
                        <p:embed/>
                        <p:pic>
                          <p:nvPicPr>
                            <p:cNvPr id="11" name="Object 12">
                              <a:extLst>
                                <a:ext uri="{FF2B5EF4-FFF2-40B4-BE49-F238E27FC236}">
                                  <a16:creationId xmlns:a16="http://schemas.microsoft.com/office/drawing/2014/main" id="{95EE765F-D338-4B24-A5C2-F255A5EB348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2553" y="5422356"/>
                              <a:ext cx="1876425" cy="558800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4" name="Object 12">
                  <a:extLst>
                    <a:ext uri="{FF2B5EF4-FFF2-40B4-BE49-F238E27FC236}">
                      <a16:creationId xmlns:a16="http://schemas.microsoft.com/office/drawing/2014/main" id="{46C681DD-5F79-4939-9809-8D0664091CD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34663719"/>
                    </p:ext>
                  </p:extLst>
                </p:nvPr>
              </p:nvGraphicFramePr>
              <p:xfrm>
                <a:off x="542553" y="5422356"/>
                <a:ext cx="1876425" cy="558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105" name="方程式" r:id="rId14" imgW="812520" imgH="241200" progId="Equation.3">
                        <p:embed/>
                      </p:oleObj>
                    </mc:Choice>
                    <mc:Fallback>
                      <p:oleObj name="方程式" r:id="rId14" imgW="812520" imgH="241200" progId="Equation.3">
                        <p:embed/>
                        <p:pic>
                          <p:nvPicPr>
                            <p:cNvPr id="11" name="Object 12">
                              <a:extLst>
                                <a:ext uri="{FF2B5EF4-FFF2-40B4-BE49-F238E27FC236}">
                                  <a16:creationId xmlns:a16="http://schemas.microsoft.com/office/drawing/2014/main" id="{95EE765F-D338-4B24-A5C2-F255A5EB348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2553" y="5422356"/>
                              <a:ext cx="1876425" cy="558800"/>
                            </a:xfrm>
                            <a:prstGeom prst="rect">
                              <a:avLst/>
                            </a:prstGeom>
                            <a:noFill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3DF01F4-B42C-4BCC-91D8-06405D07B523}"/>
                </a:ext>
              </a:extLst>
            </p:cNvPr>
            <p:cNvSpPr txBox="1"/>
            <p:nvPr/>
          </p:nvSpPr>
          <p:spPr>
            <a:xfrm>
              <a:off x="537790" y="5026723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Assume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49E1F867-8ACE-4CBA-B220-A263FABFF5B4}"/>
                    </a:ext>
                  </a:extLst>
                </p:cNvPr>
                <p:cNvSpPr txBox="1"/>
                <p:nvPr/>
              </p:nvSpPr>
              <p:spPr>
                <a:xfrm>
                  <a:off x="355282" y="5913889"/>
                  <a:ext cx="26738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49E1F867-8ACE-4CBA-B220-A263FABFF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282" y="5913889"/>
                  <a:ext cx="2673804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E4A33D-3A91-4A05-926E-7BC909A723F9}"/>
                </a:ext>
              </a:extLst>
            </p:cNvPr>
            <p:cNvSpPr/>
            <p:nvPr/>
          </p:nvSpPr>
          <p:spPr>
            <a:xfrm>
              <a:off x="453283" y="5053392"/>
              <a:ext cx="2366117" cy="1360108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36D732FA-BDAE-4026-9396-390FB5746231}"/>
              </a:ext>
            </a:extLst>
          </p:cNvPr>
          <p:cNvSpPr/>
          <p:nvPr/>
        </p:nvSpPr>
        <p:spPr>
          <a:xfrm>
            <a:off x="2478251" y="2324987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41CD9DD-9E00-4F22-9C40-7ACC221CAC1B}"/>
              </a:ext>
            </a:extLst>
          </p:cNvPr>
          <p:cNvSpPr/>
          <p:nvPr/>
        </p:nvSpPr>
        <p:spPr>
          <a:xfrm rot="16200000">
            <a:off x="3912600" y="4700095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2867454-AB41-467D-B3DE-31FF6912B796}"/>
              </a:ext>
            </a:extLst>
          </p:cNvPr>
          <p:cNvCxnSpPr/>
          <p:nvPr/>
        </p:nvCxnSpPr>
        <p:spPr>
          <a:xfrm>
            <a:off x="5269230" y="2563506"/>
            <a:ext cx="4977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E2F30E1-6D0E-4EEB-94C0-52116738D5B2}"/>
              </a:ext>
            </a:extLst>
          </p:cNvPr>
          <p:cNvCxnSpPr>
            <a:cxnSpLocks/>
          </p:cNvCxnSpPr>
          <p:nvPr/>
        </p:nvCxnSpPr>
        <p:spPr>
          <a:xfrm>
            <a:off x="5467186" y="3055043"/>
            <a:ext cx="29983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D5F6723-F466-4E23-AD44-3E5A6A6CE481}"/>
              </a:ext>
            </a:extLst>
          </p:cNvPr>
          <p:cNvCxnSpPr>
            <a:cxnSpLocks/>
          </p:cNvCxnSpPr>
          <p:nvPr/>
        </p:nvCxnSpPr>
        <p:spPr>
          <a:xfrm>
            <a:off x="4112703" y="3404254"/>
            <a:ext cx="13435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2ADB3FF-481C-4E44-9A0C-2A0C1E0932F8}"/>
              </a:ext>
            </a:extLst>
          </p:cNvPr>
          <p:cNvCxnSpPr>
            <a:cxnSpLocks/>
          </p:cNvCxnSpPr>
          <p:nvPr/>
        </p:nvCxnSpPr>
        <p:spPr>
          <a:xfrm>
            <a:off x="5430852" y="3040101"/>
            <a:ext cx="0" cy="3479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2976B38-BC98-43B6-B22B-A08906D2EBAD}"/>
              </a:ext>
            </a:extLst>
          </p:cNvPr>
          <p:cNvCxnSpPr>
            <a:cxnSpLocks/>
          </p:cNvCxnSpPr>
          <p:nvPr/>
        </p:nvCxnSpPr>
        <p:spPr>
          <a:xfrm flipV="1">
            <a:off x="4125404" y="3390813"/>
            <a:ext cx="0" cy="4207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F3AEB55-348F-49B5-BD23-11B32A002201}"/>
              </a:ext>
            </a:extLst>
          </p:cNvPr>
          <p:cNvSpPr/>
          <p:nvPr/>
        </p:nvSpPr>
        <p:spPr>
          <a:xfrm rot="5400000" flipV="1">
            <a:off x="5743445" y="3825428"/>
            <a:ext cx="1364356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E1DA7B1-2509-4401-9BC2-CAA0D7FD1CDE}"/>
              </a:ext>
            </a:extLst>
          </p:cNvPr>
          <p:cNvCxnSpPr>
            <a:cxnSpLocks/>
          </p:cNvCxnSpPr>
          <p:nvPr/>
        </p:nvCxnSpPr>
        <p:spPr>
          <a:xfrm flipH="1">
            <a:off x="4906131" y="5599492"/>
            <a:ext cx="7834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8F8B905-F989-42D4-9676-632DFD307C47}"/>
              </a:ext>
            </a:extLst>
          </p:cNvPr>
          <p:cNvSpPr/>
          <p:nvPr/>
        </p:nvSpPr>
        <p:spPr>
          <a:xfrm>
            <a:off x="7226025" y="3533359"/>
            <a:ext cx="1377232" cy="10456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random reward function</a:t>
            </a:r>
            <a:endParaRPr lang="zh-TW" altLang="en-US" sz="2400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DE757214-2396-4538-9DB7-1A1959222AE1}"/>
              </a:ext>
            </a:extLst>
          </p:cNvPr>
          <p:cNvSpPr/>
          <p:nvPr/>
        </p:nvSpPr>
        <p:spPr>
          <a:xfrm rot="5400000" flipV="1">
            <a:off x="7780943" y="4416603"/>
            <a:ext cx="242822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55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 animBg="1"/>
      <p:bldP spid="12" grpId="0" animBg="1"/>
      <p:bldP spid="18" grpId="0"/>
      <p:bldP spid="19" grpId="0"/>
      <p:bldP spid="22" grpId="0"/>
      <p:bldP spid="26" grpId="0"/>
      <p:bldP spid="30" grpId="0" animBg="1"/>
      <p:bldP spid="31" grpId="0" animBg="1"/>
      <p:bldP spid="43" grpId="0" animBg="1"/>
      <p:bldP spid="3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54BE8-97C2-46F4-B910-D56E7A6AF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GAN for </a:t>
            </a:r>
            <a:br>
              <a:rPr lang="en-US" altLang="zh-TW" dirty="0"/>
            </a:br>
            <a:r>
              <a:rPr lang="en-US" altLang="zh-TW" dirty="0"/>
              <a:t>Imitation Learning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194BB6-A5A4-41D9-BE1F-2929ED766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6FB1E5-6D13-4F8F-9B92-068F079269F1}"/>
              </a:ext>
            </a:extLst>
          </p:cNvPr>
          <p:cNvSpPr/>
          <p:nvPr/>
        </p:nvSpPr>
        <p:spPr>
          <a:xfrm>
            <a:off x="2236305" y="5862287"/>
            <a:ext cx="52379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Jonathan Ho and Stefano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Ermon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"Generative adversarial imitation learning“, NIPS, 2016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942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4509C-979D-4F6A-9B3C-4A7E1C37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</a:t>
            </a:r>
            <a:r>
              <a:rPr lang="en-US" altLang="zh-TW" dirty="0" err="1"/>
              <a:t>v.s</a:t>
            </a:r>
            <a:r>
              <a:rPr lang="en-US" altLang="zh-TW" dirty="0"/>
              <a:t>.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D9E417-B3A4-4E42-A4A9-F3582AB5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4BEE61-786C-452E-AB06-3907AEE2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86" y="1758466"/>
            <a:ext cx="1804554" cy="21895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2FD95E-6D6F-4D9C-B86D-0E04588F1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66" y="2335234"/>
            <a:ext cx="929364" cy="9166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A83A4C-89EE-4B33-8056-DF93B85EAFCE}"/>
              </a:ext>
            </a:extLst>
          </p:cNvPr>
          <p:cNvSpPr/>
          <p:nvPr/>
        </p:nvSpPr>
        <p:spPr>
          <a:xfrm>
            <a:off x="2044997" y="2110353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8A2D001-AA6F-465A-B54C-069D5B3B4084}"/>
              </a:ext>
            </a:extLst>
          </p:cNvPr>
          <p:cNvSpPr/>
          <p:nvPr/>
        </p:nvSpPr>
        <p:spPr>
          <a:xfrm>
            <a:off x="901298" y="269524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9D55513-A1A5-43B4-9EDE-45DD4C740726}"/>
              </a:ext>
            </a:extLst>
          </p:cNvPr>
          <p:cNvSpPr/>
          <p:nvPr/>
        </p:nvSpPr>
        <p:spPr>
          <a:xfrm>
            <a:off x="4653466" y="273402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40EE9B9-A9BA-498E-B746-0177D8DCDB3D}"/>
                  </a:ext>
                </a:extLst>
              </p:cNvPr>
              <p:cNvSpPr txBox="1"/>
              <p:nvPr/>
            </p:nvSpPr>
            <p:spPr>
              <a:xfrm>
                <a:off x="817238" y="2807985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40EE9B9-A9BA-498E-B746-0177D8DC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38" y="2807985"/>
                <a:ext cx="4079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05C3FAD-CFFA-4824-A80A-68D8669E7F1E}"/>
                  </a:ext>
                </a:extLst>
              </p:cNvPr>
              <p:cNvSpPr txBox="1"/>
              <p:nvPr/>
            </p:nvSpPr>
            <p:spPr>
              <a:xfrm>
                <a:off x="4731884" y="2382229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05C3FAD-CFFA-4824-A80A-68D8669E7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884" y="2382229"/>
                <a:ext cx="4263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01D6F1C-CE0E-4FED-A861-35F52D022D83}"/>
              </a:ext>
            </a:extLst>
          </p:cNvPr>
          <p:cNvCxnSpPr>
            <a:cxnSpLocks/>
          </p:cNvCxnSpPr>
          <p:nvPr/>
        </p:nvCxnSpPr>
        <p:spPr>
          <a:xfrm>
            <a:off x="1401749" y="2807985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05A4DE8-3D09-43C7-80B4-79E72CC325CE}"/>
              </a:ext>
            </a:extLst>
          </p:cNvPr>
          <p:cNvCxnSpPr>
            <a:cxnSpLocks/>
          </p:cNvCxnSpPr>
          <p:nvPr/>
        </p:nvCxnSpPr>
        <p:spPr>
          <a:xfrm>
            <a:off x="3867836" y="2838715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9D2AD0-7228-46EA-9012-FBFD124863A1}"/>
              </a:ext>
            </a:extLst>
          </p:cNvPr>
          <p:cNvSpPr txBox="1"/>
          <p:nvPr/>
        </p:nvSpPr>
        <p:spPr>
          <a:xfrm>
            <a:off x="151480" y="1626959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387BD47-C8C0-4AEB-BCB5-49AB7EF17E0C}"/>
                  </a:ext>
                </a:extLst>
              </p:cNvPr>
              <p:cNvSpPr txBox="1"/>
              <p:nvPr/>
            </p:nvSpPr>
            <p:spPr>
              <a:xfrm>
                <a:off x="4653466" y="1474303"/>
                <a:ext cx="1009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387BD47-C8C0-4AEB-BCB5-49AB7EF17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466" y="1474303"/>
                <a:ext cx="1009635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B9617EA4-9001-4509-8427-82034913C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7287" y="1528069"/>
            <a:ext cx="2597427" cy="267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E373F4F-7D6B-4E72-98F1-51FB28F56E7D}"/>
                  </a:ext>
                </a:extLst>
              </p:cNvPr>
              <p:cNvSpPr txBox="1"/>
              <p:nvPr/>
            </p:nvSpPr>
            <p:spPr>
              <a:xfrm>
                <a:off x="6587976" y="1474302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E373F4F-7D6B-4E72-98F1-51FB28F56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76" y="1474302"/>
                <a:ext cx="2194076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號: 左-右雙向 16">
            <a:extLst>
              <a:ext uri="{FF2B5EF4-FFF2-40B4-BE49-F238E27FC236}">
                <a16:creationId xmlns:a16="http://schemas.microsoft.com/office/drawing/2014/main" id="{F9CAE6DE-08BD-408C-AE1A-0B197BAAB838}"/>
              </a:ext>
            </a:extLst>
          </p:cNvPr>
          <p:cNvSpPr/>
          <p:nvPr/>
        </p:nvSpPr>
        <p:spPr>
          <a:xfrm>
            <a:off x="5909962" y="2914702"/>
            <a:ext cx="890777" cy="3492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930285D-E3E4-43E0-8137-E8C570A9C4FC}"/>
              </a:ext>
            </a:extLst>
          </p:cNvPr>
          <p:cNvSpPr txBox="1"/>
          <p:nvPr/>
        </p:nvSpPr>
        <p:spPr>
          <a:xfrm>
            <a:off x="5301844" y="3224183"/>
            <a:ext cx="210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AD447EF-0F92-4192-A13B-55FADC73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86" y="4445472"/>
            <a:ext cx="1804554" cy="218952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EA95400-1E4F-403B-A646-7D509303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66" y="5022240"/>
            <a:ext cx="929364" cy="916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F10A9F4-8E11-4762-B752-AF1AA22C88B3}"/>
                  </a:ext>
                </a:extLst>
              </p:cNvPr>
              <p:cNvSpPr/>
              <p:nvPr/>
            </p:nvSpPr>
            <p:spPr>
              <a:xfrm>
                <a:off x="2044997" y="4797359"/>
                <a:ext cx="1743075" cy="136639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/>
                  <a:t>actor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F10A9F4-8E11-4762-B752-AF1AA22C8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997" y="4797359"/>
                <a:ext cx="1743075" cy="13663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>
            <a:extLst>
              <a:ext uri="{FF2B5EF4-FFF2-40B4-BE49-F238E27FC236}">
                <a16:creationId xmlns:a16="http://schemas.microsoft.com/office/drawing/2014/main" id="{432C131B-1321-4EDF-B000-4F43342D063C}"/>
              </a:ext>
            </a:extLst>
          </p:cNvPr>
          <p:cNvSpPr/>
          <p:nvPr/>
        </p:nvSpPr>
        <p:spPr>
          <a:xfrm>
            <a:off x="901298" y="5382254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B8D4AA2-430B-481A-9063-E3FE8AA7BB26}"/>
              </a:ext>
            </a:extLst>
          </p:cNvPr>
          <p:cNvSpPr/>
          <p:nvPr/>
        </p:nvSpPr>
        <p:spPr>
          <a:xfrm>
            <a:off x="4653466" y="5421026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930DE0C-6EBC-4AF0-8EE8-DF58EB3622DB}"/>
                  </a:ext>
                </a:extLst>
              </p:cNvPr>
              <p:cNvSpPr txBox="1"/>
              <p:nvPr/>
            </p:nvSpPr>
            <p:spPr>
              <a:xfrm>
                <a:off x="817238" y="5494991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930DE0C-6EBC-4AF0-8EE8-DF58EB362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38" y="5494991"/>
                <a:ext cx="4079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33FD73D-BB70-456B-AD33-AE531B93FEF9}"/>
              </a:ext>
            </a:extLst>
          </p:cNvPr>
          <p:cNvCxnSpPr>
            <a:cxnSpLocks/>
          </p:cNvCxnSpPr>
          <p:nvPr/>
        </p:nvCxnSpPr>
        <p:spPr>
          <a:xfrm>
            <a:off x="1401749" y="5494991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08D4441-5BAF-4CC7-93EB-7449FC36FE5B}"/>
              </a:ext>
            </a:extLst>
          </p:cNvPr>
          <p:cNvCxnSpPr>
            <a:cxnSpLocks/>
          </p:cNvCxnSpPr>
          <p:nvPr/>
        </p:nvCxnSpPr>
        <p:spPr>
          <a:xfrm>
            <a:off x="3867836" y="5525721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933B40E-0E47-4910-A8BC-4DE203853144}"/>
              </a:ext>
            </a:extLst>
          </p:cNvPr>
          <p:cNvSpPr txBox="1"/>
          <p:nvPr/>
        </p:nvSpPr>
        <p:spPr>
          <a:xfrm>
            <a:off x="-102275" y="4274219"/>
            <a:ext cx="2232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Dynamic in environment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00E5D4E-1D01-4C1D-B6E2-6299CB6BD88E}"/>
                  </a:ext>
                </a:extLst>
              </p:cNvPr>
              <p:cNvSpPr txBox="1"/>
              <p:nvPr/>
            </p:nvSpPr>
            <p:spPr>
              <a:xfrm>
                <a:off x="4653466" y="4161309"/>
                <a:ext cx="9791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00E5D4E-1D01-4C1D-B6E2-6299CB6BD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466" y="4161309"/>
                <a:ext cx="97917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>
            <a:extLst>
              <a:ext uri="{FF2B5EF4-FFF2-40B4-BE49-F238E27FC236}">
                <a16:creationId xmlns:a16="http://schemas.microsoft.com/office/drawing/2014/main" id="{220D7964-20DD-4399-B58F-423FFF629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7287" y="4215075"/>
            <a:ext cx="2597427" cy="2672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8CF5FEC-6D49-4E7A-B712-1EFEA50C950C}"/>
                  </a:ext>
                </a:extLst>
              </p:cNvPr>
              <p:cNvSpPr txBox="1"/>
              <p:nvPr/>
            </p:nvSpPr>
            <p:spPr>
              <a:xfrm>
                <a:off x="6587976" y="4161308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8CF5FEC-6D49-4E7A-B712-1EFEA50C9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76" y="4161308"/>
                <a:ext cx="219407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箭號: 左-右雙向 47">
            <a:extLst>
              <a:ext uri="{FF2B5EF4-FFF2-40B4-BE49-F238E27FC236}">
                <a16:creationId xmlns:a16="http://schemas.microsoft.com/office/drawing/2014/main" id="{8E9C89FC-B03D-4B38-BD6C-01ED9AE068C4}"/>
              </a:ext>
            </a:extLst>
          </p:cNvPr>
          <p:cNvSpPr/>
          <p:nvPr/>
        </p:nvSpPr>
        <p:spPr>
          <a:xfrm>
            <a:off x="5858190" y="5555541"/>
            <a:ext cx="890777" cy="3492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9A5BC22-54BE-4A18-B792-4EB94FBE731F}"/>
              </a:ext>
            </a:extLst>
          </p:cNvPr>
          <p:cNvSpPr txBox="1"/>
          <p:nvPr/>
        </p:nvSpPr>
        <p:spPr>
          <a:xfrm>
            <a:off x="5250072" y="5865022"/>
            <a:ext cx="2107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AEAAE041-C963-4270-9F73-79FAC0A84635}"/>
                  </a:ext>
                </a:extLst>
              </p:cNvPr>
              <p:cNvSpPr txBox="1"/>
              <p:nvPr/>
            </p:nvSpPr>
            <p:spPr>
              <a:xfrm>
                <a:off x="7320451" y="5368664"/>
                <a:ext cx="401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AEAAE041-C963-4270-9F73-79FAC0A84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451" y="5368664"/>
                <a:ext cx="401264" cy="461665"/>
              </a:xfrm>
              <a:prstGeom prst="rect">
                <a:avLst/>
              </a:prstGeom>
              <a:blipFill>
                <a:blip r:embed="rId13"/>
                <a:stretch>
                  <a:fillRect t="-4000" r="-4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D9ADA47B-304F-4199-A121-ACD614729C46}"/>
                  </a:ext>
                </a:extLst>
              </p:cNvPr>
              <p:cNvSpPr txBox="1"/>
              <p:nvPr/>
            </p:nvSpPr>
            <p:spPr>
              <a:xfrm>
                <a:off x="4693174" y="5089844"/>
                <a:ext cx="401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D9ADA47B-304F-4199-A121-ACD614729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174" y="5089844"/>
                <a:ext cx="40126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50D860B-BC33-4289-9DB9-1736102042A7}"/>
              </a:ext>
            </a:extLst>
          </p:cNvPr>
          <p:cNvCxnSpPr>
            <a:cxnSpLocks/>
          </p:cNvCxnSpPr>
          <p:nvPr/>
        </p:nvCxnSpPr>
        <p:spPr>
          <a:xfrm>
            <a:off x="7074337" y="5276398"/>
            <a:ext cx="371881" cy="2892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90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9" grpId="0"/>
      <p:bldP spid="30" grpId="0"/>
      <p:bldP spid="32" grpId="0"/>
      <p:bldP spid="48" grpId="0" animBg="1"/>
      <p:bldP spid="49" grpId="0"/>
      <p:bldP spid="26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4C2E7-8CDE-467F-A381-1D9F8E2DB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98F28-419A-4749-AF71-5FC8CBEE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Imitation Learning </a:t>
            </a:r>
          </a:p>
          <a:p>
            <a:pPr lvl="1"/>
            <a:r>
              <a:rPr lang="en-US" altLang="zh-TW" dirty="0"/>
              <a:t>Also known as learning by demonstration, apprenticeship learning</a:t>
            </a:r>
          </a:p>
          <a:p>
            <a:r>
              <a:rPr lang="en-US" altLang="zh-TW" sz="2400" dirty="0"/>
              <a:t>An expert demonstrates how to solve the task</a:t>
            </a:r>
          </a:p>
          <a:p>
            <a:pPr lvl="1"/>
            <a:r>
              <a:rPr lang="en-US" altLang="zh-TW" dirty="0"/>
              <a:t>Machine can also interact with the environment, but cannot explicitly obtain reward.</a:t>
            </a:r>
          </a:p>
          <a:p>
            <a:pPr lvl="1"/>
            <a:r>
              <a:rPr lang="en-US" altLang="zh-TW" dirty="0"/>
              <a:t>It is hard to define reward in some tasks.</a:t>
            </a:r>
          </a:p>
          <a:p>
            <a:pPr lvl="1"/>
            <a:r>
              <a:rPr lang="en-US" altLang="zh-TW" dirty="0"/>
              <a:t>Hand-crafted rewards can lead to uncontrolled behavior </a:t>
            </a:r>
          </a:p>
          <a:p>
            <a:r>
              <a:rPr lang="en-US" altLang="zh-TW" sz="2400" dirty="0"/>
              <a:t>Three approaches:</a:t>
            </a:r>
          </a:p>
          <a:p>
            <a:pPr lvl="1"/>
            <a:r>
              <a:rPr lang="en-US" altLang="zh-TW" dirty="0"/>
              <a:t>Behavior Cloning</a:t>
            </a:r>
          </a:p>
          <a:p>
            <a:pPr lvl="1"/>
            <a:r>
              <a:rPr lang="en-US" altLang="zh-TW" dirty="0"/>
              <a:t>Inverse Reinforcement Learning</a:t>
            </a:r>
          </a:p>
          <a:p>
            <a:pPr lvl="1"/>
            <a:r>
              <a:rPr lang="en-US" altLang="zh-TW" dirty="0"/>
              <a:t>Generative Adversarial Network 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91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07C5-5553-48FD-A041-CC003949C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for Imitation Learning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/>
              <p:nvPr/>
            </p:nvSpPr>
            <p:spPr>
              <a:xfrm>
                <a:off x="628650" y="2220802"/>
                <a:ext cx="1559505" cy="76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Expert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FD8AD68-6A50-4BEC-8E4A-62FE11DD4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20802"/>
                <a:ext cx="1559505" cy="769218"/>
              </a:xfrm>
              <a:prstGeom prst="rect">
                <a:avLst/>
              </a:prstGeom>
              <a:blipFill>
                <a:blip r:embed="rId2"/>
                <a:stretch>
                  <a:fillRect r="-143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/>
              <p:nvPr/>
            </p:nvSpPr>
            <p:spPr>
              <a:xfrm>
                <a:off x="3148748" y="5461788"/>
                <a:ext cx="1543532" cy="74799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676BAF-565E-4090-B099-B41D7F832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748" y="5461788"/>
                <a:ext cx="1543532" cy="74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AF320837-7E6B-47F3-8996-AB3917B5F0EE}"/>
              </a:ext>
            </a:extLst>
          </p:cNvPr>
          <p:cNvSpPr/>
          <p:nvPr/>
        </p:nvSpPr>
        <p:spPr>
          <a:xfrm>
            <a:off x="6036344" y="2296437"/>
            <a:ext cx="2274402" cy="9220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 D</a:t>
            </a:r>
            <a:endParaRPr lang="zh-TW" altLang="en-US" sz="24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1423B0D0-1605-4461-A706-8821049698B1}"/>
              </a:ext>
            </a:extLst>
          </p:cNvPr>
          <p:cNvGrpSpPr/>
          <p:nvPr/>
        </p:nvGrpSpPr>
        <p:grpSpPr>
          <a:xfrm>
            <a:off x="2836171" y="2016258"/>
            <a:ext cx="2186609" cy="1202220"/>
            <a:chOff x="3460773" y="1963183"/>
            <a:chExt cx="2186609" cy="1202220"/>
          </a:xfrm>
        </p:grpSpPr>
        <p:sp>
          <p:nvSpPr>
            <p:cNvPr id="14" name="圓柱形 13">
              <a:extLst>
                <a:ext uri="{FF2B5EF4-FFF2-40B4-BE49-F238E27FC236}">
                  <a16:creationId xmlns:a16="http://schemas.microsoft.com/office/drawing/2014/main" id="{CC63CDF7-757C-42AB-865A-3C99624A202E}"/>
                </a:ext>
              </a:extLst>
            </p:cNvPr>
            <p:cNvSpPr/>
            <p:nvPr/>
          </p:nvSpPr>
          <p:spPr>
            <a:xfrm>
              <a:off x="3460773" y="1963183"/>
              <a:ext cx="2186609" cy="120222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/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FFCB5BAA-A793-4765-9C62-5D9A3F764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2415741"/>
                  <a:ext cx="2168687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947"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0C85294-BDBD-4B52-9384-F690162B5A8F}"/>
              </a:ext>
            </a:extLst>
          </p:cNvPr>
          <p:cNvGrpSpPr/>
          <p:nvPr/>
        </p:nvGrpSpPr>
        <p:grpSpPr>
          <a:xfrm>
            <a:off x="2836171" y="3662392"/>
            <a:ext cx="2186609" cy="1202220"/>
            <a:chOff x="3478695" y="3449155"/>
            <a:chExt cx="2186609" cy="1202220"/>
          </a:xfrm>
        </p:grpSpPr>
        <p:sp>
          <p:nvSpPr>
            <p:cNvPr id="16" name="圓柱形 15">
              <a:extLst>
                <a:ext uri="{FF2B5EF4-FFF2-40B4-BE49-F238E27FC236}">
                  <a16:creationId xmlns:a16="http://schemas.microsoft.com/office/drawing/2014/main" id="{67766687-2C83-4A66-841C-9B81E5726A7C}"/>
                </a:ext>
              </a:extLst>
            </p:cNvPr>
            <p:cNvSpPr/>
            <p:nvPr/>
          </p:nvSpPr>
          <p:spPr>
            <a:xfrm>
              <a:off x="3478695" y="3449155"/>
              <a:ext cx="2186609" cy="1202220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/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51EC3AE2-CC18-431E-A5C6-259C53089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695" y="3888735"/>
                  <a:ext cx="21686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36D732FA-BDAE-4026-9396-390FB5746231}"/>
              </a:ext>
            </a:extLst>
          </p:cNvPr>
          <p:cNvSpPr/>
          <p:nvPr/>
        </p:nvSpPr>
        <p:spPr>
          <a:xfrm>
            <a:off x="2273362" y="2341105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41CD9DD-9E00-4F22-9C40-7ACC221CAC1B}"/>
              </a:ext>
            </a:extLst>
          </p:cNvPr>
          <p:cNvSpPr/>
          <p:nvPr/>
        </p:nvSpPr>
        <p:spPr>
          <a:xfrm rot="16200000">
            <a:off x="3662203" y="4841478"/>
            <a:ext cx="491294" cy="616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2867454-AB41-467D-B3DE-31FF6912B796}"/>
              </a:ext>
            </a:extLst>
          </p:cNvPr>
          <p:cNvCxnSpPr>
            <a:cxnSpLocks/>
          </p:cNvCxnSpPr>
          <p:nvPr/>
        </p:nvCxnSpPr>
        <p:spPr>
          <a:xfrm>
            <a:off x="5004858" y="2590010"/>
            <a:ext cx="10276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E2F30E1-6D0E-4EEB-94C0-52116738D5B2}"/>
              </a:ext>
            </a:extLst>
          </p:cNvPr>
          <p:cNvCxnSpPr>
            <a:cxnSpLocks/>
          </p:cNvCxnSpPr>
          <p:nvPr/>
        </p:nvCxnSpPr>
        <p:spPr>
          <a:xfrm>
            <a:off x="5518660" y="2990020"/>
            <a:ext cx="5138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D5F6723-F466-4E23-AD44-3E5A6A6CE481}"/>
              </a:ext>
            </a:extLst>
          </p:cNvPr>
          <p:cNvCxnSpPr>
            <a:cxnSpLocks/>
          </p:cNvCxnSpPr>
          <p:nvPr/>
        </p:nvCxnSpPr>
        <p:spPr>
          <a:xfrm>
            <a:off x="3889366" y="3434185"/>
            <a:ext cx="164279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2ADB3FF-481C-4E44-9A0C-2A0C1E0932F8}"/>
              </a:ext>
            </a:extLst>
          </p:cNvPr>
          <p:cNvCxnSpPr>
            <a:cxnSpLocks/>
          </p:cNvCxnSpPr>
          <p:nvPr/>
        </p:nvCxnSpPr>
        <p:spPr>
          <a:xfrm>
            <a:off x="5518660" y="2957910"/>
            <a:ext cx="0" cy="4728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F2976B38-BC98-43B6-B22B-A08906D2EBAD}"/>
              </a:ext>
            </a:extLst>
          </p:cNvPr>
          <p:cNvCxnSpPr>
            <a:cxnSpLocks/>
          </p:cNvCxnSpPr>
          <p:nvPr/>
        </p:nvCxnSpPr>
        <p:spPr>
          <a:xfrm flipV="1">
            <a:off x="3920515" y="3406931"/>
            <a:ext cx="0" cy="4207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E20D2D-38E8-4DE0-BBC4-E780429D5E12}"/>
              </a:ext>
            </a:extLst>
          </p:cNvPr>
          <p:cNvSpPr txBox="1"/>
          <p:nvPr/>
        </p:nvSpPr>
        <p:spPr>
          <a:xfrm>
            <a:off x="5324771" y="3632556"/>
            <a:ext cx="3350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 trajectory export or not</a:t>
            </a:r>
            <a:endParaRPr lang="zh-TW" altLang="en-US" sz="2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7C8A0CC-F776-4DE6-9CC7-836B3B298F9F}"/>
              </a:ext>
            </a:extLst>
          </p:cNvPr>
          <p:cNvSpPr txBox="1"/>
          <p:nvPr/>
        </p:nvSpPr>
        <p:spPr>
          <a:xfrm>
            <a:off x="5324771" y="4473963"/>
            <a:ext cx="3350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Find a discriminator such that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EB7A8BD-F8D3-4353-95DA-1AA6CE641772}"/>
                  </a:ext>
                </a:extLst>
              </p:cNvPr>
              <p:cNvSpPr txBox="1"/>
              <p:nvPr/>
            </p:nvSpPr>
            <p:spPr>
              <a:xfrm>
                <a:off x="5775561" y="5444667"/>
                <a:ext cx="9190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FEB7A8BD-F8D3-4353-95DA-1AA6CE641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561" y="5444667"/>
                <a:ext cx="91903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2043E92-A063-4472-BFDE-C293DFF1F374}"/>
                  </a:ext>
                </a:extLst>
              </p:cNvPr>
              <p:cNvSpPr txBox="1"/>
              <p:nvPr/>
            </p:nvSpPr>
            <p:spPr>
              <a:xfrm>
                <a:off x="7251186" y="5461788"/>
                <a:ext cx="9190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2043E92-A063-4472-BFDE-C293DFF1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186" y="5461788"/>
                <a:ext cx="91903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1C6F7370-B5D8-41AC-A670-45AFAFB36D83}"/>
              </a:ext>
            </a:extLst>
          </p:cNvPr>
          <p:cNvSpPr/>
          <p:nvPr/>
        </p:nvSpPr>
        <p:spPr>
          <a:xfrm>
            <a:off x="8151170" y="5457919"/>
            <a:ext cx="364449" cy="430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箭號: 向下 44">
            <a:extLst>
              <a:ext uri="{FF2B5EF4-FFF2-40B4-BE49-F238E27FC236}">
                <a16:creationId xmlns:a16="http://schemas.microsoft.com/office/drawing/2014/main" id="{9CF01626-297D-41B6-A1A9-4F3BBC88260D}"/>
              </a:ext>
            </a:extLst>
          </p:cNvPr>
          <p:cNvSpPr/>
          <p:nvPr/>
        </p:nvSpPr>
        <p:spPr>
          <a:xfrm flipV="1">
            <a:off x="6694595" y="5440114"/>
            <a:ext cx="364449" cy="43088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BBF1919-D400-415C-93C6-56D6A52396A6}"/>
                  </a:ext>
                </a:extLst>
              </p:cNvPr>
              <p:cNvSpPr txBox="1"/>
              <p:nvPr/>
            </p:nvSpPr>
            <p:spPr>
              <a:xfrm>
                <a:off x="511683" y="4473963"/>
                <a:ext cx="24647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Find 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sz="2400" dirty="0"/>
                  <a:t> such that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5BBF1919-D400-415C-93C6-56D6A523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3" y="4473963"/>
                <a:ext cx="2464723" cy="830997"/>
              </a:xfrm>
              <a:prstGeom prst="rect">
                <a:avLst/>
              </a:prstGeom>
              <a:blipFill>
                <a:blip r:embed="rId9"/>
                <a:stretch>
                  <a:fillRect l="-3465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E4AC8AB-B482-4C4F-ABF3-FB261B630C41}"/>
                  </a:ext>
                </a:extLst>
              </p:cNvPr>
              <p:cNvSpPr txBox="1"/>
              <p:nvPr/>
            </p:nvSpPr>
            <p:spPr>
              <a:xfrm>
                <a:off x="1128740" y="5456070"/>
                <a:ext cx="9190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E4AC8AB-B482-4C4F-ABF3-FB261B630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40" y="5456070"/>
                <a:ext cx="91903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箭號: 向下 47">
            <a:extLst>
              <a:ext uri="{FF2B5EF4-FFF2-40B4-BE49-F238E27FC236}">
                <a16:creationId xmlns:a16="http://schemas.microsoft.com/office/drawing/2014/main" id="{91B9632B-05B4-4A1A-94A4-8242532B3D80}"/>
              </a:ext>
            </a:extLst>
          </p:cNvPr>
          <p:cNvSpPr/>
          <p:nvPr/>
        </p:nvSpPr>
        <p:spPr>
          <a:xfrm flipV="1">
            <a:off x="2028724" y="5452201"/>
            <a:ext cx="364449" cy="430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59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30" grpId="0" animBg="1"/>
      <p:bldP spid="31" grpId="0" animBg="1"/>
      <p:bldP spid="39" grpId="0"/>
      <p:bldP spid="41" grpId="0"/>
      <p:bldP spid="24" grpId="0"/>
      <p:bldP spid="42" grpId="0"/>
      <p:bldP spid="25" grpId="0" animBg="1"/>
      <p:bldP spid="45" grpId="0" animBg="1"/>
      <p:bldP spid="46" grpId="0"/>
      <p:bldP spid="47" grpId="0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E8288-ECE4-4C8C-B4F5-7435BFCB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for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A9BCF6-1D3B-41E0-986D-EB939C267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04FAC11-7B4E-45BD-8AC7-D662A792104D}"/>
                  </a:ext>
                </a:extLst>
              </p:cNvPr>
              <p:cNvSpPr/>
              <p:nvPr/>
            </p:nvSpPr>
            <p:spPr>
              <a:xfrm>
                <a:off x="480960" y="3852377"/>
                <a:ext cx="397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04FAC11-7B4E-45BD-8AC7-D662A7921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0" y="3852377"/>
                <a:ext cx="397974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CA4B9EF-74D2-47A9-A335-4E40CEE88AFD}"/>
              </a:ext>
            </a:extLst>
          </p:cNvPr>
          <p:cNvSpPr/>
          <p:nvPr/>
        </p:nvSpPr>
        <p:spPr>
          <a:xfrm>
            <a:off x="5101020" y="4111422"/>
            <a:ext cx="2274402" cy="9220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Local Discriminator d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8C7FD4B-35AA-493A-9E11-215458A90A5C}"/>
                  </a:ext>
                </a:extLst>
              </p:cNvPr>
              <p:cNvSpPr/>
              <p:nvPr/>
            </p:nvSpPr>
            <p:spPr>
              <a:xfrm>
                <a:off x="4375732" y="4110400"/>
                <a:ext cx="402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8C7FD4B-35AA-493A-9E11-215458A90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732" y="4110400"/>
                <a:ext cx="4025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CBAE72-1E43-4798-BE4E-5D486799AD1B}"/>
                  </a:ext>
                </a:extLst>
              </p:cNvPr>
              <p:cNvSpPr/>
              <p:nvPr/>
            </p:nvSpPr>
            <p:spPr>
              <a:xfrm>
                <a:off x="4361779" y="4519236"/>
                <a:ext cx="432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CBAE72-1E43-4798-BE4E-5D486799A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779" y="4519236"/>
                <a:ext cx="4326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E1E1BC5-80A2-45C5-8DAF-36BDD2A67B46}"/>
                  </a:ext>
                </a:extLst>
              </p:cNvPr>
              <p:cNvSpPr txBox="1"/>
              <p:nvPr/>
            </p:nvSpPr>
            <p:spPr>
              <a:xfrm>
                <a:off x="7733463" y="4412586"/>
                <a:ext cx="9538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E1E1BC5-80A2-45C5-8DAF-36BDD2A6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63" y="4412586"/>
                <a:ext cx="953851" cy="369332"/>
              </a:xfrm>
              <a:prstGeom prst="rect">
                <a:avLst/>
              </a:prstGeom>
              <a:blipFill>
                <a:blip r:embed="rId6"/>
                <a:stretch>
                  <a:fillRect l="-769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6E63A0B-DF08-41CD-8812-662F207E866D}"/>
              </a:ext>
            </a:extLst>
          </p:cNvPr>
          <p:cNvCxnSpPr>
            <a:cxnSpLocks/>
          </p:cNvCxnSpPr>
          <p:nvPr/>
        </p:nvCxnSpPr>
        <p:spPr>
          <a:xfrm>
            <a:off x="4775529" y="4359241"/>
            <a:ext cx="3254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98D2FA9-09F1-4D3E-84BA-EB3EF321DC92}"/>
              </a:ext>
            </a:extLst>
          </p:cNvPr>
          <p:cNvCxnSpPr>
            <a:cxnSpLocks/>
          </p:cNvCxnSpPr>
          <p:nvPr/>
        </p:nvCxnSpPr>
        <p:spPr>
          <a:xfrm>
            <a:off x="4775529" y="4781918"/>
            <a:ext cx="3254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E7F6378-C2CF-4805-B646-FA5F4433053B}"/>
              </a:ext>
            </a:extLst>
          </p:cNvPr>
          <p:cNvCxnSpPr>
            <a:cxnSpLocks/>
          </p:cNvCxnSpPr>
          <p:nvPr/>
        </p:nvCxnSpPr>
        <p:spPr>
          <a:xfrm>
            <a:off x="7407972" y="4590036"/>
            <a:ext cx="3254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F29CE78-FA58-4F8F-8E6C-6F75E2745A12}"/>
                  </a:ext>
                </a:extLst>
              </p:cNvPr>
              <p:cNvSpPr txBox="1"/>
              <p:nvPr/>
            </p:nvSpPr>
            <p:spPr>
              <a:xfrm>
                <a:off x="624707" y="4365074"/>
                <a:ext cx="2894510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F29CE78-FA58-4F8F-8E6C-6F75E2745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07" y="4365074"/>
                <a:ext cx="2894510" cy="1038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28F5AA1A-BAD1-4AD9-9BB5-3E4AB49D1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577" y="1746196"/>
            <a:ext cx="3592768" cy="1868240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FEDCF681-7CE8-423B-BBB4-95F5648428B4}"/>
              </a:ext>
            </a:extLst>
          </p:cNvPr>
          <p:cNvGrpSpPr/>
          <p:nvPr/>
        </p:nvGrpSpPr>
        <p:grpSpPr>
          <a:xfrm>
            <a:off x="5856414" y="3021642"/>
            <a:ext cx="2740058" cy="452561"/>
            <a:chOff x="5775561" y="5440114"/>
            <a:chExt cx="2740058" cy="452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14D8296D-1396-49A2-BF33-18D4C326851A}"/>
                    </a:ext>
                  </a:extLst>
                </p:cNvPr>
                <p:cNvSpPr txBox="1"/>
                <p:nvPr/>
              </p:nvSpPr>
              <p:spPr>
                <a:xfrm>
                  <a:off x="5775561" y="5444667"/>
                  <a:ext cx="91903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14D8296D-1396-49A2-BF33-18D4C3268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5561" y="5444667"/>
                  <a:ext cx="919034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182E25FA-D9F6-4937-8818-F012F3583A03}"/>
                    </a:ext>
                  </a:extLst>
                </p:cNvPr>
                <p:cNvSpPr txBox="1"/>
                <p:nvPr/>
              </p:nvSpPr>
              <p:spPr>
                <a:xfrm>
                  <a:off x="7251186" y="5461788"/>
                  <a:ext cx="91903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182E25FA-D9F6-4937-8818-F012F3583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186" y="5461788"/>
                  <a:ext cx="919034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箭號: 向下 18">
              <a:extLst>
                <a:ext uri="{FF2B5EF4-FFF2-40B4-BE49-F238E27FC236}">
                  <a16:creationId xmlns:a16="http://schemas.microsoft.com/office/drawing/2014/main" id="{548FF707-5043-4171-9FBE-3525A282181C}"/>
                </a:ext>
              </a:extLst>
            </p:cNvPr>
            <p:cNvSpPr/>
            <p:nvPr/>
          </p:nvSpPr>
          <p:spPr>
            <a:xfrm>
              <a:off x="8151170" y="5457919"/>
              <a:ext cx="364449" cy="4308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下 19">
              <a:extLst>
                <a:ext uri="{FF2B5EF4-FFF2-40B4-BE49-F238E27FC236}">
                  <a16:creationId xmlns:a16="http://schemas.microsoft.com/office/drawing/2014/main" id="{E865742A-BABA-4CA5-822D-3D8D5B422E07}"/>
                </a:ext>
              </a:extLst>
            </p:cNvPr>
            <p:cNvSpPr/>
            <p:nvPr/>
          </p:nvSpPr>
          <p:spPr>
            <a:xfrm flipV="1">
              <a:off x="6694595" y="5440114"/>
              <a:ext cx="364449" cy="430887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22D3B0E-092B-401C-BA32-5A8789C95B66}"/>
              </a:ext>
            </a:extLst>
          </p:cNvPr>
          <p:cNvGrpSpPr/>
          <p:nvPr/>
        </p:nvGrpSpPr>
        <p:grpSpPr>
          <a:xfrm>
            <a:off x="741467" y="5791371"/>
            <a:ext cx="2740058" cy="452561"/>
            <a:chOff x="5775561" y="5440114"/>
            <a:chExt cx="2740058" cy="452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851D2633-F9DB-4CB2-A098-2CEDE48FD98E}"/>
                    </a:ext>
                  </a:extLst>
                </p:cNvPr>
                <p:cNvSpPr txBox="1"/>
                <p:nvPr/>
              </p:nvSpPr>
              <p:spPr>
                <a:xfrm>
                  <a:off x="5775561" y="5444667"/>
                  <a:ext cx="91903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28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851D2633-F9DB-4CB2-A098-2CEDE48FD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5561" y="5444667"/>
                  <a:ext cx="91903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1108BDA5-F290-48B8-AA47-9F59DA7926AB}"/>
                    </a:ext>
                  </a:extLst>
                </p:cNvPr>
                <p:cNvSpPr txBox="1"/>
                <p:nvPr/>
              </p:nvSpPr>
              <p:spPr>
                <a:xfrm>
                  <a:off x="7251186" y="5461788"/>
                  <a:ext cx="91903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1108BDA5-F290-48B8-AA47-9F59DA792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186" y="5461788"/>
                  <a:ext cx="91903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箭號: 向下 24">
              <a:extLst>
                <a:ext uri="{FF2B5EF4-FFF2-40B4-BE49-F238E27FC236}">
                  <a16:creationId xmlns:a16="http://schemas.microsoft.com/office/drawing/2014/main" id="{1E1DAD2A-CBCE-4F56-BAB8-7B20FC696D81}"/>
                </a:ext>
              </a:extLst>
            </p:cNvPr>
            <p:cNvSpPr/>
            <p:nvPr/>
          </p:nvSpPr>
          <p:spPr>
            <a:xfrm>
              <a:off x="8151170" y="5457919"/>
              <a:ext cx="364449" cy="4308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箭號: 向下 25">
              <a:extLst>
                <a:ext uri="{FF2B5EF4-FFF2-40B4-BE49-F238E27FC236}">
                  <a16:creationId xmlns:a16="http://schemas.microsoft.com/office/drawing/2014/main" id="{DF391E5B-A9F0-41E4-9D08-1D21F4355EC1}"/>
                </a:ext>
              </a:extLst>
            </p:cNvPr>
            <p:cNvSpPr/>
            <p:nvPr/>
          </p:nvSpPr>
          <p:spPr>
            <a:xfrm flipV="1">
              <a:off x="6694595" y="5440114"/>
              <a:ext cx="364449" cy="430887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971834A-CDB9-4192-82F9-3E723CCA07E3}"/>
                  </a:ext>
                </a:extLst>
              </p:cNvPr>
              <p:cNvSpPr txBox="1"/>
              <p:nvPr/>
            </p:nvSpPr>
            <p:spPr>
              <a:xfrm>
                <a:off x="7099697" y="5530258"/>
                <a:ext cx="11147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971834A-CDB9-4192-82F9-3E723CCA0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697" y="5530258"/>
                <a:ext cx="1114792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E5AEF1C-7F58-4D2B-8021-2CC873F14BBB}"/>
                  </a:ext>
                </a:extLst>
              </p:cNvPr>
              <p:cNvSpPr txBox="1"/>
              <p:nvPr/>
            </p:nvSpPr>
            <p:spPr>
              <a:xfrm>
                <a:off x="7099697" y="6043263"/>
                <a:ext cx="11147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E5AEF1C-7F58-4D2B-8021-2CC873F14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697" y="6043263"/>
                <a:ext cx="1114792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B8161B64-031D-4C79-A23C-89620AFB63A9}"/>
              </a:ext>
            </a:extLst>
          </p:cNvPr>
          <p:cNvSpPr/>
          <p:nvPr/>
        </p:nvSpPr>
        <p:spPr>
          <a:xfrm>
            <a:off x="8237225" y="6031423"/>
            <a:ext cx="364449" cy="430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79056562-32B6-4394-B0F0-B262C7A56B85}"/>
              </a:ext>
            </a:extLst>
          </p:cNvPr>
          <p:cNvSpPr/>
          <p:nvPr/>
        </p:nvSpPr>
        <p:spPr>
          <a:xfrm flipV="1">
            <a:off x="8232023" y="5513865"/>
            <a:ext cx="364449" cy="43088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EB97306-3184-46AC-B1DB-6C47AFB2A04B}"/>
              </a:ext>
            </a:extLst>
          </p:cNvPr>
          <p:cNvSpPr txBox="1"/>
          <p:nvPr/>
        </p:nvSpPr>
        <p:spPr>
          <a:xfrm>
            <a:off x="4360317" y="5499480"/>
            <a:ext cx="227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</a:t>
            </a:r>
            <a:r>
              <a:rPr lang="en-US" altLang="zh-TW" sz="2400" dirty="0" err="1"/>
              <a:t>s,a</a:t>
            </a:r>
            <a:r>
              <a:rPr lang="en-US" altLang="zh-TW" sz="2400" dirty="0"/>
              <a:t>) from expert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B2CFFCD-9D1A-48BD-BC39-67CEF2512ADD}"/>
              </a:ext>
            </a:extLst>
          </p:cNvPr>
          <p:cNvSpPr txBox="1"/>
          <p:nvPr/>
        </p:nvSpPr>
        <p:spPr>
          <a:xfrm>
            <a:off x="4379151" y="6036964"/>
            <a:ext cx="2273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</a:t>
            </a:r>
            <a:r>
              <a:rPr lang="en-US" altLang="zh-TW" sz="2400" dirty="0" err="1"/>
              <a:t>s,a</a:t>
            </a:r>
            <a:r>
              <a:rPr lang="en-US" altLang="zh-TW" sz="2400" dirty="0"/>
              <a:t>) from actor</a:t>
            </a:r>
            <a:endParaRPr lang="zh-TW" altLang="en-US" sz="2400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940768C2-1528-468B-B654-4C37B69DDF79}"/>
              </a:ext>
            </a:extLst>
          </p:cNvPr>
          <p:cNvSpPr/>
          <p:nvPr/>
        </p:nvSpPr>
        <p:spPr>
          <a:xfrm>
            <a:off x="3756494" y="5824899"/>
            <a:ext cx="501575" cy="4536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2F1F2CC0-87C7-4A3D-9912-3A549EEFD035}"/>
              </a:ext>
            </a:extLst>
          </p:cNvPr>
          <p:cNvCxnSpPr>
            <a:cxnSpLocks/>
          </p:cNvCxnSpPr>
          <p:nvPr/>
        </p:nvCxnSpPr>
        <p:spPr>
          <a:xfrm>
            <a:off x="6612540" y="5745701"/>
            <a:ext cx="4782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F79A725-60D9-4E0E-BC4D-7970A3BED7CD}"/>
              </a:ext>
            </a:extLst>
          </p:cNvPr>
          <p:cNvCxnSpPr>
            <a:cxnSpLocks/>
          </p:cNvCxnSpPr>
          <p:nvPr/>
        </p:nvCxnSpPr>
        <p:spPr>
          <a:xfrm>
            <a:off x="6612540" y="6267796"/>
            <a:ext cx="4782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07F76527-0E95-4D29-A102-8EF4EC2FB477}"/>
              </a:ext>
            </a:extLst>
          </p:cNvPr>
          <p:cNvSpPr/>
          <p:nvPr/>
        </p:nvSpPr>
        <p:spPr>
          <a:xfrm>
            <a:off x="517080" y="5512732"/>
            <a:ext cx="3129263" cy="9484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7A48739-6DC0-45EF-93B9-8AA3240628BA}"/>
              </a:ext>
            </a:extLst>
          </p:cNvPr>
          <p:cNvSpPr/>
          <p:nvPr/>
        </p:nvSpPr>
        <p:spPr>
          <a:xfrm>
            <a:off x="4331890" y="5375388"/>
            <a:ext cx="4355424" cy="1193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9695AF0-E3D4-4409-9174-4734A6AF67C3}"/>
              </a:ext>
            </a:extLst>
          </p:cNvPr>
          <p:cNvCxnSpPr>
            <a:cxnSpLocks/>
          </p:cNvCxnSpPr>
          <p:nvPr/>
        </p:nvCxnSpPr>
        <p:spPr>
          <a:xfrm>
            <a:off x="-240713" y="3830254"/>
            <a:ext cx="9633848" cy="0"/>
          </a:xfrm>
          <a:prstGeom prst="straightConnector1">
            <a:avLst/>
          </a:prstGeom>
          <a:ln w="762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23BB1F67-E165-4360-91F8-5CEE68612FC1}"/>
              </a:ext>
            </a:extLst>
          </p:cNvPr>
          <p:cNvSpPr/>
          <p:nvPr/>
        </p:nvSpPr>
        <p:spPr>
          <a:xfrm>
            <a:off x="1384300" y="4314042"/>
            <a:ext cx="2372194" cy="1089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77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14" grpId="0"/>
      <p:bldP spid="28" grpId="0"/>
      <p:bldP spid="29" grpId="0"/>
      <p:bldP spid="30" grpId="0" animBg="1"/>
      <p:bldP spid="31" grpId="0" animBg="1"/>
      <p:bldP spid="32" grpId="0"/>
      <p:bldP spid="33" grpId="0"/>
      <p:bldP spid="36" grpId="0" animBg="1"/>
      <p:bldP spid="40" grpId="0" animBg="1"/>
      <p:bldP spid="41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E26FB-1516-46F9-B740-7180D121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for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B7749A-2AC0-4562-98E7-BE32900AA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Generator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2954C2E-45CB-4AB6-9082-39B38AAB0FEE}"/>
              </a:ext>
            </a:extLst>
          </p:cNvPr>
          <p:cNvGrpSpPr/>
          <p:nvPr/>
        </p:nvGrpSpPr>
        <p:grpSpPr>
          <a:xfrm>
            <a:off x="4794087" y="2354234"/>
            <a:ext cx="2464723" cy="1337439"/>
            <a:chOff x="4124780" y="2085803"/>
            <a:chExt cx="2464723" cy="1337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D2986CD7-A425-4FE7-821D-2F1FC2E5A968}"/>
                    </a:ext>
                  </a:extLst>
                </p:cNvPr>
                <p:cNvSpPr txBox="1"/>
                <p:nvPr/>
              </p:nvSpPr>
              <p:spPr>
                <a:xfrm>
                  <a:off x="4124780" y="2085803"/>
                  <a:ext cx="246472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TW" sz="2400" dirty="0"/>
                    <a:t>Find actor </a:t>
                  </a:r>
                  <a14:m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altLang="zh-TW" sz="2400" dirty="0"/>
                    <a:t> such that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D2986CD7-A425-4FE7-821D-2F1FC2E5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780" y="2085803"/>
                  <a:ext cx="2464723" cy="830997"/>
                </a:xfrm>
                <a:prstGeom prst="rect">
                  <a:avLst/>
                </a:prstGeom>
                <a:blipFill>
                  <a:blip r:embed="rId2"/>
                  <a:stretch>
                    <a:fillRect l="-3210" t="-5839" b="-153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EF544C44-D92B-414A-BCE7-9E7146CB5CF0}"/>
                    </a:ext>
                  </a:extLst>
                </p:cNvPr>
                <p:cNvSpPr txBox="1"/>
                <p:nvPr/>
              </p:nvSpPr>
              <p:spPr>
                <a:xfrm>
                  <a:off x="4585544" y="2992355"/>
                  <a:ext cx="91903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EF544C44-D92B-414A-BCE7-9E7146CB5C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544" y="2992355"/>
                  <a:ext cx="91903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箭號: 向下 6">
              <a:extLst>
                <a:ext uri="{FF2B5EF4-FFF2-40B4-BE49-F238E27FC236}">
                  <a16:creationId xmlns:a16="http://schemas.microsoft.com/office/drawing/2014/main" id="{E1866935-65F6-4112-8B83-E74147244A1A}"/>
                </a:ext>
              </a:extLst>
            </p:cNvPr>
            <p:cNvSpPr/>
            <p:nvPr/>
          </p:nvSpPr>
          <p:spPr>
            <a:xfrm flipV="1">
              <a:off x="5547321" y="2962361"/>
              <a:ext cx="364449" cy="4308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C488736D-42D9-4314-841A-5C36C6DA1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820" y="1586674"/>
            <a:ext cx="1960073" cy="2157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F31021-BF57-4211-9BAB-BB2122A11025}"/>
                  </a:ext>
                </a:extLst>
              </p:cNvPr>
              <p:cNvSpPr/>
              <p:nvPr/>
            </p:nvSpPr>
            <p:spPr>
              <a:xfrm>
                <a:off x="721497" y="2159559"/>
                <a:ext cx="3979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F31021-BF57-4211-9BAB-BB2122A11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97" y="2159559"/>
                <a:ext cx="3979743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92E5958-83F8-4471-86A5-EB7A5AF4084E}"/>
                  </a:ext>
                </a:extLst>
              </p:cNvPr>
              <p:cNvSpPr txBox="1"/>
              <p:nvPr/>
            </p:nvSpPr>
            <p:spPr>
              <a:xfrm>
                <a:off x="803682" y="2705909"/>
                <a:ext cx="2894510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92E5958-83F8-4471-86A5-EB7A5AF40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82" y="2705909"/>
                <a:ext cx="2894510" cy="1038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62D6AE1-3A9A-4BEF-B050-3D868EA8C792}"/>
              </a:ext>
            </a:extLst>
          </p:cNvPr>
          <p:cNvCxnSpPr>
            <a:cxnSpLocks/>
          </p:cNvCxnSpPr>
          <p:nvPr/>
        </p:nvCxnSpPr>
        <p:spPr>
          <a:xfrm>
            <a:off x="-244924" y="3862716"/>
            <a:ext cx="9633848" cy="0"/>
          </a:xfrm>
          <a:prstGeom prst="straightConnector1">
            <a:avLst/>
          </a:prstGeom>
          <a:ln w="762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65BDBD6-C9EC-45BA-9AEE-D25F6A2E4CE7}"/>
                  </a:ext>
                </a:extLst>
              </p:cNvPr>
              <p:cNvSpPr txBox="1"/>
              <p:nvPr/>
            </p:nvSpPr>
            <p:spPr>
              <a:xfrm>
                <a:off x="178826" y="4244838"/>
                <a:ext cx="33915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65BDBD6-C9EC-45BA-9AEE-D25F6A2E4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26" y="4244838"/>
                <a:ext cx="3391569" cy="369332"/>
              </a:xfrm>
              <a:prstGeom prst="rect">
                <a:avLst/>
              </a:prstGeom>
              <a:blipFill>
                <a:blip r:embed="rId7"/>
                <a:stretch>
                  <a:fillRect l="-161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8570E57-9261-4E36-B4CB-1B2305763FE6}"/>
                  </a:ext>
                </a:extLst>
              </p:cNvPr>
              <p:cNvSpPr txBox="1"/>
              <p:nvPr/>
            </p:nvSpPr>
            <p:spPr>
              <a:xfrm>
                <a:off x="4189054" y="3925471"/>
                <a:ext cx="4917693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8570E57-9261-4E36-B4CB-1B2305763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054" y="3925471"/>
                <a:ext cx="4917693" cy="1038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A380F01-B3B1-4268-AB83-D3DE20BA437C}"/>
              </a:ext>
            </a:extLst>
          </p:cNvPr>
          <p:cNvSpPr/>
          <p:nvPr/>
        </p:nvSpPr>
        <p:spPr>
          <a:xfrm>
            <a:off x="3660092" y="4225878"/>
            <a:ext cx="439265" cy="4376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7039372-22A9-4FF9-94C1-9257D9793100}"/>
              </a:ext>
            </a:extLst>
          </p:cNvPr>
          <p:cNvSpPr txBox="1"/>
          <p:nvPr/>
        </p:nvSpPr>
        <p:spPr>
          <a:xfrm>
            <a:off x="2854307" y="4585595"/>
            <a:ext cx="202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policy gradient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5E367A5-C912-4A97-9817-473F46C3A3F4}"/>
              </a:ext>
            </a:extLst>
          </p:cNvPr>
          <p:cNvSpPr txBox="1"/>
          <p:nvPr/>
        </p:nvSpPr>
        <p:spPr>
          <a:xfrm>
            <a:off x="194107" y="5327339"/>
            <a:ext cx="318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Given discriminator D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F5C5794-A1A2-428A-AC5B-5279DF1F9F3A}"/>
                  </a:ext>
                </a:extLst>
              </p:cNvPr>
              <p:cNvSpPr txBox="1"/>
              <p:nvPr/>
            </p:nvSpPr>
            <p:spPr>
              <a:xfrm>
                <a:off x="628650" y="5741039"/>
                <a:ext cx="83212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Using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to interact with the environment to obtain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F5C5794-A1A2-428A-AC5B-5279DF1F9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741039"/>
                <a:ext cx="8321243" cy="461665"/>
              </a:xfrm>
              <a:prstGeom prst="rect">
                <a:avLst/>
              </a:prstGeom>
              <a:blipFill>
                <a:blip r:embed="rId9"/>
                <a:stretch>
                  <a:fillRect l="-109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D20AE20-653E-4A86-BA98-6785E0903FF4}"/>
                  </a:ext>
                </a:extLst>
              </p:cNvPr>
              <p:cNvSpPr txBox="1"/>
              <p:nvPr/>
            </p:nvSpPr>
            <p:spPr>
              <a:xfrm>
                <a:off x="628650" y="6230147"/>
                <a:ext cx="8515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/>
                  <a:t>) is large, increase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altLang="zh-TW" sz="2400" dirty="0"/>
                  <a:t>; otherwise, decrease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D20AE20-653E-4A86-BA98-6785E0903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230147"/>
                <a:ext cx="8515350" cy="461665"/>
              </a:xfrm>
              <a:prstGeom prst="rect">
                <a:avLst/>
              </a:prstGeom>
              <a:blipFill>
                <a:blip r:embed="rId10"/>
                <a:stretch>
                  <a:fillRect l="-107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66C8D9B0-EDC5-4BCD-B24A-E796C0FA57BB}"/>
              </a:ext>
            </a:extLst>
          </p:cNvPr>
          <p:cNvSpPr txBox="1"/>
          <p:nvPr/>
        </p:nvSpPr>
        <p:spPr>
          <a:xfrm>
            <a:off x="4673725" y="4985827"/>
            <a:ext cx="444149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step in the same trajectory can have different values.</a:t>
            </a:r>
            <a:endParaRPr lang="zh-TW" altLang="en-US" sz="2400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29CF1406-FD50-475B-9A4C-0F602DCC543A}"/>
              </a:ext>
            </a:extLst>
          </p:cNvPr>
          <p:cNvSpPr/>
          <p:nvPr/>
        </p:nvSpPr>
        <p:spPr>
          <a:xfrm rot="16200000">
            <a:off x="6634004" y="4524041"/>
            <a:ext cx="393629" cy="55594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35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/>
      <p:bldP spid="17" grpId="0"/>
      <p:bldP spid="18" grpId="0"/>
      <p:bldP spid="19" grpId="0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2C159-178E-4D1C-BBE5-AAF0CB20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A55150-A857-4E90-8500-1EC938779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19224"/>
                <a:ext cx="78867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Input: expert trajectories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  <a:p>
                <a:r>
                  <a:rPr lang="en-US" altLang="zh-TW" sz="2400" dirty="0"/>
                  <a:t>Initialize discriminator D and actor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In each iteration:</a:t>
                </a:r>
              </a:p>
              <a:p>
                <a:pPr lvl="1"/>
                <a:r>
                  <a:rPr lang="en-US" altLang="zh-TW" dirty="0"/>
                  <a:t>Using actor to obtain trajectories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parameters: </a:t>
                </a:r>
                <a:r>
                  <a:rPr lang="en-US" altLang="zh-TW" sz="2400" dirty="0"/>
                  <a:t>Increase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/>
                  <a:t>, decrease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en-US" altLang="zh-TW" sz="2400" dirty="0"/>
              </a:p>
              <a:p>
                <a:pPr lvl="2"/>
                <a:endParaRPr lang="zh-TW" altLang="en-US" sz="2400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Update actor parameters: </a:t>
                </a:r>
                <a:r>
                  <a:rPr lang="en-US" altLang="zh-TW" sz="2400" dirty="0"/>
                  <a:t>Increase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A55150-A857-4E90-8500-1EC938779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19224"/>
                <a:ext cx="7886700" cy="4918075"/>
              </a:xfrm>
              <a:blipFill>
                <a:blip r:embed="rId3"/>
                <a:stretch>
                  <a:fillRect l="-1005" t="-17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D8BC36E-ED10-4E0C-978E-80BC51102C77}"/>
                  </a:ext>
                </a:extLst>
              </p:cNvPr>
              <p:cNvSpPr txBox="1"/>
              <p:nvPr/>
            </p:nvSpPr>
            <p:spPr>
              <a:xfrm>
                <a:off x="1423490" y="3875022"/>
                <a:ext cx="2894510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D8BC36E-ED10-4E0C-978E-80BC51102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490" y="3875022"/>
                <a:ext cx="2894510" cy="1038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4FC9CA9-9E40-4BBB-A5D7-A41F6A922321}"/>
              </a:ext>
            </a:extLst>
          </p:cNvPr>
          <p:cNvCxnSpPr/>
          <p:nvPr/>
        </p:nvCxnSpPr>
        <p:spPr>
          <a:xfrm>
            <a:off x="3206939" y="4585068"/>
            <a:ext cx="1021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A75F66-A67D-4041-BC26-8F996ECCC53E}"/>
              </a:ext>
            </a:extLst>
          </p:cNvPr>
          <p:cNvSpPr txBox="1"/>
          <p:nvPr/>
        </p:nvSpPr>
        <p:spPr>
          <a:xfrm>
            <a:off x="3161948" y="3875022"/>
            <a:ext cx="111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reward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DDC690-BAAC-43B6-9D13-58503988A149}"/>
              </a:ext>
            </a:extLst>
          </p:cNvPr>
          <p:cNvSpPr txBox="1"/>
          <p:nvPr/>
        </p:nvSpPr>
        <p:spPr>
          <a:xfrm>
            <a:off x="4525199" y="3978736"/>
            <a:ext cx="3810000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Find the reward function that expert has larger reward.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5F23429-9F2C-4F13-8969-93AEB591E8AA}"/>
              </a:ext>
            </a:extLst>
          </p:cNvPr>
          <p:cNvSpPr txBox="1"/>
          <p:nvPr/>
        </p:nvSpPr>
        <p:spPr>
          <a:xfrm>
            <a:off x="5500804" y="5462427"/>
            <a:ext cx="3472598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Find the actor maximizing reward by reinforcement learning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0F145A6-E3F8-4682-A50C-5726FD043384}"/>
                  </a:ext>
                </a:extLst>
              </p:cNvPr>
              <p:cNvSpPr txBox="1"/>
              <p:nvPr/>
            </p:nvSpPr>
            <p:spPr>
              <a:xfrm>
                <a:off x="583111" y="5543348"/>
                <a:ext cx="4917693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0F145A6-E3F8-4682-A50C-5726FD043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11" y="5543348"/>
                <a:ext cx="4917693" cy="1038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08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9" grpId="0" animBg="1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1923B-2EFF-4A8E-A8AF-F48234065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Recap: Sentence Generation </a:t>
            </a:r>
            <a:br>
              <a:rPr lang="en-US" altLang="zh-TW" dirty="0"/>
            </a:br>
            <a:r>
              <a:rPr lang="en-US" altLang="zh-TW" dirty="0"/>
              <a:t>&amp; Chat-bot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391FDFA-60A8-4AE5-8463-1DBA03FA159D}"/>
              </a:ext>
            </a:extLst>
          </p:cNvPr>
          <p:cNvSpPr txBox="1"/>
          <p:nvPr/>
        </p:nvSpPr>
        <p:spPr>
          <a:xfrm>
            <a:off x="1086968" y="5745872"/>
            <a:ext cx="6937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Maximum likelihood is behavior cloning. Now we have better approach like </a:t>
            </a:r>
            <a:r>
              <a:rPr lang="en-US" altLang="zh-TW" sz="2400" dirty="0" err="1"/>
              <a:t>SeqGAN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341A8A-9E05-471D-AC53-33FA1B2768BE}"/>
              </a:ext>
            </a:extLst>
          </p:cNvPr>
          <p:cNvSpPr/>
          <p:nvPr/>
        </p:nvSpPr>
        <p:spPr>
          <a:xfrm>
            <a:off x="1001486" y="1825625"/>
            <a:ext cx="2930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Sentence Generation </a:t>
            </a:r>
            <a:endParaRPr lang="zh-TW" altLang="en-US" sz="2400" b="1" i="1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73A48E-05AE-4572-8267-4A78B9C29A80}"/>
              </a:ext>
            </a:extLst>
          </p:cNvPr>
          <p:cNvSpPr/>
          <p:nvPr/>
        </p:nvSpPr>
        <p:spPr>
          <a:xfrm>
            <a:off x="5161019" y="1609755"/>
            <a:ext cx="1302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i="1" u="sng" dirty="0"/>
              <a:t>Chat-bot</a:t>
            </a:r>
            <a:endParaRPr lang="zh-TW" altLang="en-US" sz="2400" b="1" i="1" u="sng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A91097-68EF-481E-945A-44F4324DB6CA}"/>
              </a:ext>
            </a:extLst>
          </p:cNvPr>
          <p:cNvSpPr txBox="1"/>
          <p:nvPr/>
        </p:nvSpPr>
        <p:spPr>
          <a:xfrm>
            <a:off x="1217669" y="2330494"/>
            <a:ext cx="3354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Expert trajectory: </a:t>
            </a:r>
          </a:p>
          <a:p>
            <a:r>
              <a:rPr lang="zh-TW" altLang="en-US" sz="2400" dirty="0"/>
              <a:t>床 前 明 月 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75DFD80-6649-400F-87D7-12A9944F166A}"/>
                  </a:ext>
                </a:extLst>
              </p:cNvPr>
              <p:cNvSpPr txBox="1"/>
              <p:nvPr/>
            </p:nvSpPr>
            <p:spPr>
              <a:xfrm>
                <a:off x="1086970" y="3357798"/>
                <a:ext cx="11162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75DFD80-6649-400F-87D7-12A9944F1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70" y="3357798"/>
                <a:ext cx="1116203" cy="369332"/>
              </a:xfrm>
              <a:prstGeom prst="rect">
                <a:avLst/>
              </a:prstGeom>
              <a:blipFill>
                <a:blip r:embed="rId2"/>
                <a:stretch>
                  <a:fillRect r="-327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B184D2-AB58-4BA1-B56C-8CA67A36A2D4}"/>
                  </a:ext>
                </a:extLst>
              </p:cNvPr>
              <p:cNvSpPr txBox="1"/>
              <p:nvPr/>
            </p:nvSpPr>
            <p:spPr>
              <a:xfrm>
                <a:off x="1086968" y="3904590"/>
                <a:ext cx="1130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B184D2-AB58-4BA1-B56C-8CA67A36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68" y="3904590"/>
                <a:ext cx="1130438" cy="369332"/>
              </a:xfrm>
              <a:prstGeom prst="rect">
                <a:avLst/>
              </a:prstGeom>
              <a:blipFill>
                <a:blip r:embed="rId3"/>
                <a:stretch>
                  <a:fillRect r="-268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616E555-5912-4891-BB76-A4384D87EED8}"/>
                  </a:ext>
                </a:extLst>
              </p:cNvPr>
              <p:cNvSpPr txBox="1"/>
              <p:nvPr/>
            </p:nvSpPr>
            <p:spPr>
              <a:xfrm>
                <a:off x="1086968" y="4416781"/>
                <a:ext cx="1130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616E555-5912-4891-BB76-A4384D87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68" y="4416781"/>
                <a:ext cx="1130438" cy="369332"/>
              </a:xfrm>
              <a:prstGeom prst="rect">
                <a:avLst/>
              </a:prstGeom>
              <a:blipFill>
                <a:blip r:embed="rId4"/>
                <a:stretch>
                  <a:fillRect r="-2688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FA2628-0268-42AA-9E15-BA508C474B3D}"/>
              </a:ext>
            </a:extLst>
          </p:cNvPr>
          <p:cNvSpPr txBox="1"/>
          <p:nvPr/>
        </p:nvSpPr>
        <p:spPr>
          <a:xfrm>
            <a:off x="2254677" y="3311631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(“&lt;BOS&gt;”,”</a:t>
            </a:r>
            <a:r>
              <a:rPr lang="zh-TW" altLang="en-US" sz="2400" dirty="0"/>
              <a:t>床</a:t>
            </a:r>
            <a:r>
              <a:rPr lang="en-US" altLang="zh-TW" sz="2400" dirty="0"/>
              <a:t>”)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4B5AF8-3CDD-4E6D-AB87-1263826BDD6D}"/>
              </a:ext>
            </a:extLst>
          </p:cNvPr>
          <p:cNvSpPr txBox="1"/>
          <p:nvPr/>
        </p:nvSpPr>
        <p:spPr>
          <a:xfrm>
            <a:off x="2254675" y="3828756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</a:t>
            </a:r>
            <a:r>
              <a:rPr lang="zh-TW" altLang="en-US" sz="2400" dirty="0"/>
              <a:t>床</a:t>
            </a:r>
            <a:r>
              <a:rPr lang="en-US" altLang="zh-TW" sz="2400" dirty="0"/>
              <a:t>”,”</a:t>
            </a:r>
            <a:r>
              <a:rPr lang="zh-TW" altLang="en-US" sz="2400" dirty="0"/>
              <a:t>前</a:t>
            </a:r>
            <a:r>
              <a:rPr lang="en-US" altLang="zh-TW" sz="2400" dirty="0"/>
              <a:t>”)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334ECA-420A-4454-AF40-44426B563437}"/>
              </a:ext>
            </a:extLst>
          </p:cNvPr>
          <p:cNvSpPr txBox="1"/>
          <p:nvPr/>
        </p:nvSpPr>
        <p:spPr>
          <a:xfrm>
            <a:off x="2254674" y="4370614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</a:t>
            </a:r>
            <a:r>
              <a:rPr lang="zh-TW" altLang="en-US" sz="2400" dirty="0"/>
              <a:t>床前</a:t>
            </a:r>
            <a:r>
              <a:rPr lang="en-US" altLang="zh-TW" sz="2400" dirty="0"/>
              <a:t>”,”</a:t>
            </a:r>
            <a:r>
              <a:rPr lang="zh-TW" altLang="en-US" sz="2400" dirty="0"/>
              <a:t>明</a:t>
            </a:r>
            <a:r>
              <a:rPr lang="en-US" altLang="zh-TW" sz="2400" dirty="0"/>
              <a:t>”)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FCDB598-C536-4D33-B3EC-809579840A0E}"/>
              </a:ext>
            </a:extLst>
          </p:cNvPr>
          <p:cNvSpPr txBox="1"/>
          <p:nvPr/>
        </p:nvSpPr>
        <p:spPr>
          <a:xfrm rot="5400000">
            <a:off x="1260442" y="5031205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44CA10D-F999-4D64-9D79-7B99EA1796AB}"/>
              </a:ext>
            </a:extLst>
          </p:cNvPr>
          <p:cNvSpPr txBox="1"/>
          <p:nvPr/>
        </p:nvSpPr>
        <p:spPr>
          <a:xfrm rot="5400000">
            <a:off x="2481177" y="5031205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863D24-310B-482A-A715-77FB8776177C}"/>
              </a:ext>
            </a:extLst>
          </p:cNvPr>
          <p:cNvSpPr txBox="1"/>
          <p:nvPr/>
        </p:nvSpPr>
        <p:spPr>
          <a:xfrm>
            <a:off x="5161019" y="2031109"/>
            <a:ext cx="3354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Expert trajectory: </a:t>
            </a:r>
          </a:p>
          <a:p>
            <a:r>
              <a:rPr lang="en-US" altLang="zh-TW" sz="2400" dirty="0"/>
              <a:t>input: how are you</a:t>
            </a:r>
          </a:p>
          <a:p>
            <a:r>
              <a:rPr lang="en-US" altLang="zh-TW" sz="2400" dirty="0"/>
              <a:t>Output: I am fine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6B432FA-ECAE-4D1A-8CF5-A172C74A938D}"/>
                  </a:ext>
                </a:extLst>
              </p:cNvPr>
              <p:cNvSpPr txBox="1"/>
              <p:nvPr/>
            </p:nvSpPr>
            <p:spPr>
              <a:xfrm>
                <a:off x="4621965" y="3332829"/>
                <a:ext cx="11162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6B432FA-ECAE-4D1A-8CF5-A172C74A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965" y="3332829"/>
                <a:ext cx="1116203" cy="369332"/>
              </a:xfrm>
              <a:prstGeom prst="rect">
                <a:avLst/>
              </a:prstGeom>
              <a:blipFill>
                <a:blip r:embed="rId5"/>
                <a:stretch>
                  <a:fillRect r="-327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6958339-BF37-4373-B81B-FC5EB9AC2134}"/>
                  </a:ext>
                </a:extLst>
              </p:cNvPr>
              <p:cNvSpPr txBox="1"/>
              <p:nvPr/>
            </p:nvSpPr>
            <p:spPr>
              <a:xfrm>
                <a:off x="4621963" y="3879621"/>
                <a:ext cx="1130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6958339-BF37-4373-B81B-FC5EB9AC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963" y="3879621"/>
                <a:ext cx="1130438" cy="369332"/>
              </a:xfrm>
              <a:prstGeom prst="rect">
                <a:avLst/>
              </a:prstGeom>
              <a:blipFill>
                <a:blip r:embed="rId6"/>
                <a:stretch>
                  <a:fillRect r="-268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D6EFE53-4ED9-4377-9A70-E97E0B228CC1}"/>
                  </a:ext>
                </a:extLst>
              </p:cNvPr>
              <p:cNvSpPr txBox="1"/>
              <p:nvPr/>
            </p:nvSpPr>
            <p:spPr>
              <a:xfrm>
                <a:off x="4621963" y="4391812"/>
                <a:ext cx="11304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D6EFE53-4ED9-4377-9A70-E97E0B22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963" y="4391812"/>
                <a:ext cx="1130438" cy="369332"/>
              </a:xfrm>
              <a:prstGeom prst="rect">
                <a:avLst/>
              </a:prstGeom>
              <a:blipFill>
                <a:blip r:embed="rId7"/>
                <a:stretch>
                  <a:fillRect r="-268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3DE533-55A2-49DA-A38E-6D704CEF2E1E}"/>
              </a:ext>
            </a:extLst>
          </p:cNvPr>
          <p:cNvSpPr txBox="1"/>
          <p:nvPr/>
        </p:nvSpPr>
        <p:spPr>
          <a:xfrm>
            <a:off x="5789672" y="3286662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(“input, &lt;BOS&gt;”,”I”)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93EFD8F-7768-446F-B61E-97AB85E7A6E1}"/>
              </a:ext>
            </a:extLst>
          </p:cNvPr>
          <p:cNvSpPr txBox="1"/>
          <p:nvPr/>
        </p:nvSpPr>
        <p:spPr>
          <a:xfrm>
            <a:off x="5789670" y="3803787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(“input, I”, ”am”)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794D041-4225-40FD-B8F8-EE2A0D83D146}"/>
              </a:ext>
            </a:extLst>
          </p:cNvPr>
          <p:cNvSpPr txBox="1"/>
          <p:nvPr/>
        </p:nvSpPr>
        <p:spPr>
          <a:xfrm>
            <a:off x="5789669" y="4345645"/>
            <a:ext cx="33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(“input, I am”, ”fine”)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D474439-221F-4A81-B6E8-80F7F8CA3FCC}"/>
              </a:ext>
            </a:extLst>
          </p:cNvPr>
          <p:cNvSpPr txBox="1"/>
          <p:nvPr/>
        </p:nvSpPr>
        <p:spPr>
          <a:xfrm rot="5400000">
            <a:off x="4795437" y="500623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EC8D3CE-2E24-49EB-87B1-62EC31468E37}"/>
              </a:ext>
            </a:extLst>
          </p:cNvPr>
          <p:cNvSpPr txBox="1"/>
          <p:nvPr/>
        </p:nvSpPr>
        <p:spPr>
          <a:xfrm rot="5400000">
            <a:off x="6016172" y="500623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3911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54BE8-97C2-46F4-B910-D56E7A6AF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Examples of </a:t>
            </a:r>
            <a:br>
              <a:rPr lang="en-US" altLang="zh-TW" dirty="0"/>
            </a:br>
            <a:r>
              <a:rPr lang="en-US" altLang="zh-TW" dirty="0"/>
              <a:t>Recent Study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194BB6-A5A4-41D9-BE1F-2929ED766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6448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4FC89-08AC-47AD-A109-2193468F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Robot</a:t>
            </a:r>
            <a:endParaRPr lang="zh-TW" altLang="en-US" dirty="0"/>
          </a:p>
        </p:txBody>
      </p:sp>
      <p:pic>
        <p:nvPicPr>
          <p:cNvPr id="5" name="gcl">
            <a:hlinkClick r:id="" action="ppaction://media"/>
            <a:extLst>
              <a:ext uri="{FF2B5EF4-FFF2-40B4-BE49-F238E27FC236}">
                <a16:creationId xmlns:a16="http://schemas.microsoft.com/office/drawing/2014/main" id="{4F81CDF2-2A9C-4B80-A10C-6FC8D9C15A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613" y="1825625"/>
            <a:ext cx="7723187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64B3D3-688D-4A28-A229-F2E75716201D}"/>
              </a:ext>
            </a:extLst>
          </p:cNvPr>
          <p:cNvSpPr/>
          <p:nvPr/>
        </p:nvSpPr>
        <p:spPr>
          <a:xfrm>
            <a:off x="6129071" y="1211176"/>
            <a:ext cx="269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http://rll.berkeley.edu/gcl/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57D561-5832-4023-9537-7C407E173A70}"/>
              </a:ext>
            </a:extLst>
          </p:cNvPr>
          <p:cNvSpPr/>
          <p:nvPr/>
        </p:nvSpPr>
        <p:spPr>
          <a:xfrm>
            <a:off x="4128063" y="365126"/>
            <a:ext cx="4699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Chelsea Finn, Sergey Levine, Pieter </a:t>
            </a:r>
            <a:r>
              <a:rPr lang="en-US" altLang="zh-TW" dirty="0" err="1">
                <a:latin typeface="Lucida Grande"/>
              </a:rPr>
              <a:t>Abbeel</a:t>
            </a:r>
            <a:r>
              <a:rPr lang="en-US" altLang="zh-TW" dirty="0">
                <a:latin typeface="Lucida Grande"/>
              </a:rPr>
              <a:t>, ” Guided Cost Learning: Deep Inverse Optimal Control via Policy Optimization”, ICML,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055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22D44-A1C1-41A9-A8AF-1F91D49B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Parking Lot Navigation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70470C-87F0-47AB-BBBE-F09E5530E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14" descr="VW_2007_DARPA.jpg">
            <a:extLst>
              <a:ext uri="{FF2B5EF4-FFF2-40B4-BE49-F238E27FC236}">
                <a16:creationId xmlns:a16="http://schemas.microsoft.com/office/drawing/2014/main" id="{8D499E31-E692-4D57-BF8E-D5D694C0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98" y="1507809"/>
            <a:ext cx="4457701" cy="236258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DD49094-2BC1-44E5-A95B-1BFC40A5A0FD}"/>
              </a:ext>
            </a:extLst>
          </p:cNvPr>
          <p:cNvSpPr txBox="1">
            <a:spLocks/>
          </p:cNvSpPr>
          <p:nvPr/>
        </p:nvSpPr>
        <p:spPr>
          <a:xfrm>
            <a:off x="867801" y="4114800"/>
            <a:ext cx="7886700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Reward function: </a:t>
            </a:r>
          </a:p>
          <a:p>
            <a:pPr lvl="1"/>
            <a:r>
              <a:rPr lang="en-US" dirty="0"/>
              <a:t>Forward vs. reverse driving</a:t>
            </a:r>
          </a:p>
          <a:p>
            <a:pPr lvl="1"/>
            <a:r>
              <a:rPr lang="en-US" dirty="0"/>
              <a:t>Amount of switching between forward and reverse </a:t>
            </a:r>
          </a:p>
          <a:p>
            <a:pPr lvl="1"/>
            <a:r>
              <a:rPr lang="en-US" dirty="0"/>
              <a:t>Lane keeping</a:t>
            </a:r>
          </a:p>
          <a:p>
            <a:pPr lvl="1"/>
            <a:r>
              <a:rPr lang="en-US" dirty="0"/>
              <a:t>On-road vs. off-road</a:t>
            </a:r>
          </a:p>
          <a:p>
            <a:pPr lvl="1"/>
            <a:r>
              <a:rPr lang="en-US" dirty="0"/>
              <a:t>Curvature of paths</a:t>
            </a:r>
          </a:p>
          <a:p>
            <a:pPr lvl="1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027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961FBB3-5FC5-4D15-BE6B-5AFAA170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42629" cy="24227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69FD73-D968-4DAE-A423-E3E6F271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" y="2437153"/>
            <a:ext cx="7191830" cy="20668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4C5910-7F06-4356-ABB4-4FA2FC0CF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" y="4518397"/>
            <a:ext cx="7260501" cy="24230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C4C8FA9-94B7-471B-8A30-BB219F06D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292" y="4518396"/>
            <a:ext cx="1322708" cy="23396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A8BC13F-B05E-4D11-B5CB-90E645546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793" y="2422776"/>
            <a:ext cx="1257207" cy="20812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776A68-DF9B-4111-8B84-210D781BB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6793" y="-28754"/>
            <a:ext cx="1311596" cy="24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8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3BB9D-8FF7-4C41-A90A-912C35C2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Path Planning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A9DCA5-1437-4CE8-8743-200D46095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AD60DF-0602-4F17-BA06-B8EE7FA3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6" y="1453539"/>
            <a:ext cx="7755434" cy="5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1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54BE8-97C2-46F4-B910-D56E7A6AF0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194BB6-A5A4-41D9-BE1F-2929ED766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4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DA9F8-D730-44E4-8129-496B164C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 Person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41AE5D-26CC-4D9E-8279-016DDECD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Ref: Bradly C. </a:t>
            </a:r>
            <a:r>
              <a:rPr lang="en-US" altLang="zh-TW" sz="1800" dirty="0" err="1"/>
              <a:t>Stadie</a:t>
            </a:r>
            <a:r>
              <a:rPr lang="en-US" altLang="zh-TW" sz="1800" dirty="0"/>
              <a:t>, Pieter </a:t>
            </a:r>
            <a:r>
              <a:rPr lang="en-US" altLang="zh-TW" sz="1800" dirty="0" err="1"/>
              <a:t>Abbeel</a:t>
            </a:r>
            <a:r>
              <a:rPr lang="en-US" altLang="zh-TW" sz="1800" dirty="0"/>
              <a:t>, Ilya </a:t>
            </a:r>
            <a:r>
              <a:rPr lang="en-US" altLang="zh-TW" sz="1800" dirty="0" err="1"/>
              <a:t>Sutskever</a:t>
            </a:r>
            <a:r>
              <a:rPr lang="en-US" altLang="zh-TW" sz="1800" dirty="0"/>
              <a:t>, “Third-Person Imitation Learning”, </a:t>
            </a:r>
            <a:r>
              <a:rPr lang="en-US" altLang="zh-TW" sz="1800" dirty="0" err="1"/>
              <a:t>arXiv</a:t>
            </a:r>
            <a:r>
              <a:rPr lang="en-US" altLang="zh-TW" sz="1800" dirty="0"/>
              <a:t> preprint, 2017</a:t>
            </a:r>
            <a:endParaRPr lang="zh-TW" altLang="en-US" sz="1800" dirty="0"/>
          </a:p>
        </p:txBody>
      </p:sp>
      <p:pic>
        <p:nvPicPr>
          <p:cNvPr id="5122" name="Picture 2" descr="http://lasa.epfl.ch/research_new/ML/images/1.jpg">
            <a:extLst>
              <a:ext uri="{FF2B5EF4-FFF2-40B4-BE49-F238E27FC236}">
                <a16:creationId xmlns:a16="http://schemas.microsoft.com/office/drawing/2014/main" id="{9D780513-DCD1-43F3-9285-EE35D0AD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0" y="3144881"/>
            <a:ext cx="3680590" cy="24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3F7E2D-8D37-4B45-830B-F135C21D1B9A}"/>
              </a:ext>
            </a:extLst>
          </p:cNvPr>
          <p:cNvSpPr/>
          <p:nvPr/>
        </p:nvSpPr>
        <p:spPr>
          <a:xfrm>
            <a:off x="707908" y="5593496"/>
            <a:ext cx="36805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/>
              <a:t>http://lasa.epfl.ch/research_new/ML/index.php</a:t>
            </a:r>
          </a:p>
        </p:txBody>
      </p:sp>
      <p:pic>
        <p:nvPicPr>
          <p:cNvPr id="5124" name="Picture 4" descr="相關圖片">
            <a:extLst>
              <a:ext uri="{FF2B5EF4-FFF2-40B4-BE49-F238E27FC236}">
                <a16:creationId xmlns:a16="http://schemas.microsoft.com/office/drawing/2014/main" id="{1AB47B6F-98A4-4C54-9929-E52DC8D5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43" y="3144881"/>
            <a:ext cx="3762581" cy="24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4EF83B-B350-4515-BBB1-5C6FF0FBB603}"/>
              </a:ext>
            </a:extLst>
          </p:cNvPr>
          <p:cNvSpPr/>
          <p:nvPr/>
        </p:nvSpPr>
        <p:spPr>
          <a:xfrm>
            <a:off x="4547524" y="5622965"/>
            <a:ext cx="18036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" dirty="0"/>
              <a:t>https://kknews.cc/sports/q5kbb8.html</a:t>
            </a:r>
          </a:p>
        </p:txBody>
      </p:sp>
      <p:pic>
        <p:nvPicPr>
          <p:cNvPr id="5126" name="Picture 6" descr="「機器人 png」的圖片搜尋結果">
            <a:extLst>
              <a:ext uri="{FF2B5EF4-FFF2-40B4-BE49-F238E27FC236}">
                <a16:creationId xmlns:a16="http://schemas.microsoft.com/office/drawing/2014/main" id="{5B1BD3BE-B21F-4808-A4FF-43952FA6D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18" y="4313022"/>
            <a:ext cx="1092269" cy="10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1B52DC-3415-44FE-AAFB-A8C13904BB9E}"/>
              </a:ext>
            </a:extLst>
          </p:cNvPr>
          <p:cNvSpPr/>
          <p:nvPr/>
        </p:nvSpPr>
        <p:spPr>
          <a:xfrm>
            <a:off x="4541726" y="5838409"/>
            <a:ext cx="3973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/>
              <a:t>http://sc.chinaz.com/Files/pic/icons/1913/%E6%9C%BA%E5%99%A8%E4%BA%BA%E5%9B%BE%E6%A0%87%E4%B8%8B%E8%BD%BD34.png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0FC970-067B-48FB-9BD2-7DAA580C2739}"/>
              </a:ext>
            </a:extLst>
          </p:cNvPr>
          <p:cNvSpPr/>
          <p:nvPr/>
        </p:nvSpPr>
        <p:spPr>
          <a:xfrm>
            <a:off x="5700857" y="2677685"/>
            <a:ext cx="1823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Third Person 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9060DB-96BE-43A3-BEE4-880F0CEA3AA3}"/>
              </a:ext>
            </a:extLst>
          </p:cNvPr>
          <p:cNvSpPr/>
          <p:nvPr/>
        </p:nvSpPr>
        <p:spPr>
          <a:xfrm>
            <a:off x="1756141" y="2677684"/>
            <a:ext cx="1708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First Person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75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FF902-5250-4308-8A0D-DF486CE4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 Person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DC7672-0552-4913-9C75-06F9021C6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C728D8-350B-466A-AFFC-E20B0E55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" y="1825625"/>
            <a:ext cx="9122288" cy="41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1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E5E1B-41B1-471C-BB7F-92E38835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 Person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6A1B3-0266-4837-B20B-87EE236EE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E777AC-DABC-4ED2-BFA7-3A853C60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1690689"/>
            <a:ext cx="8786191" cy="494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86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3E225-A2A3-4C95-B917-CB9BB06C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2163E3-115D-4967-8CD6-A1FEEDEB2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80937E2-1C43-459A-A37B-569C976A0206}"/>
              </a:ext>
            </a:extLst>
          </p:cNvPr>
          <p:cNvGrpSpPr/>
          <p:nvPr/>
        </p:nvGrpSpPr>
        <p:grpSpPr>
          <a:xfrm>
            <a:off x="345170" y="590844"/>
            <a:ext cx="8395264" cy="6501152"/>
            <a:chOff x="5208718" y="612040"/>
            <a:chExt cx="8395264" cy="650115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71930AE-996D-413B-965B-1D4718171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8718" y="612040"/>
              <a:ext cx="8395264" cy="333035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95356D3-1FD7-4EB6-A2F2-EDC65098F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2980" y="3446067"/>
              <a:ext cx="7943850" cy="3667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616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88F23-7D48-4072-AFFB-0AD41E26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One-shot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9C22A5-E2B9-4A29-B4A1-AB7F8055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How to teach robots?</a:t>
            </a:r>
            <a:endParaRPr lang="zh-TW" altLang="en-US" sz="2400" dirty="0"/>
          </a:p>
        </p:txBody>
      </p:sp>
      <p:pic>
        <p:nvPicPr>
          <p:cNvPr id="4" name="Robot Arm _ The Big Bang Theory _ TBS - YouTube [720p]">
            <a:hlinkClick r:id="" action="ppaction://media"/>
            <a:extLst>
              <a:ext uri="{FF2B5EF4-FFF2-40B4-BE49-F238E27FC236}">
                <a16:creationId xmlns:a16="http://schemas.microsoft.com/office/drawing/2014/main" id="{676019FD-1C78-4261-A1BF-4CE4B092D5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777" y="2261981"/>
            <a:ext cx="7574446" cy="4260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BD0262-1334-4E90-9490-BAD4561A1097}"/>
              </a:ext>
            </a:extLst>
          </p:cNvPr>
          <p:cNvSpPr/>
          <p:nvPr/>
        </p:nvSpPr>
        <p:spPr>
          <a:xfrm>
            <a:off x="3823251" y="1859137"/>
            <a:ext cx="5135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https://www.youtube.com/watch?v=DEGbtjTOIB0</a:t>
            </a:r>
          </a:p>
        </p:txBody>
      </p:sp>
    </p:spTree>
    <p:extLst>
      <p:ext uri="{BB962C8B-B14F-4D97-AF65-F5344CB8AC3E}">
        <p14:creationId xmlns:p14="http://schemas.microsoft.com/office/powerpoint/2010/main" val="174725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1D545D-7353-469C-88CD-9E6F8AA0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One-shot Imitation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2DAA25-FA9B-4724-8110-6C4831576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74F816-31CA-4EC0-BF09-F70296A1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9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67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54523-7E39-4D24-9EE4-D4FDB27D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Unstructured Demonstration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D83541-882C-4ABF-AEF3-BE4A86A2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Review: </a:t>
            </a:r>
            <a:r>
              <a:rPr lang="en-US" altLang="zh-TW" dirty="0" err="1"/>
              <a:t>InfoGAN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1AB525-20A3-4058-B723-A8782511366C}"/>
              </a:ext>
            </a:extLst>
          </p:cNvPr>
          <p:cNvSpPr/>
          <p:nvPr/>
        </p:nvSpPr>
        <p:spPr>
          <a:xfrm>
            <a:off x="6272979" y="2693423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08C721-2342-45EA-B0E0-466D7D1E173E}"/>
              </a:ext>
            </a:extLst>
          </p:cNvPr>
          <p:cNvSpPr/>
          <p:nvPr/>
        </p:nvSpPr>
        <p:spPr>
          <a:xfrm>
            <a:off x="4400720" y="4222043"/>
            <a:ext cx="1393624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Predictor</a:t>
            </a:r>
            <a:endParaRPr lang="zh-TW" altLang="en-US" sz="24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F312EE2-0DA4-4325-8696-8E2407E88CA3}"/>
              </a:ext>
            </a:extLst>
          </p:cNvPr>
          <p:cNvCxnSpPr>
            <a:cxnSpLocks/>
          </p:cNvCxnSpPr>
          <p:nvPr/>
        </p:nvCxnSpPr>
        <p:spPr>
          <a:xfrm>
            <a:off x="5100622" y="3602865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D668236-87F7-4B47-9169-19E06A9BAF6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545948" y="3200999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D9EAF2-E5FA-4A3D-9F45-F1AD71869FB9}"/>
              </a:ext>
            </a:extLst>
          </p:cNvPr>
          <p:cNvSpPr txBox="1"/>
          <p:nvPr/>
        </p:nvSpPr>
        <p:spPr>
          <a:xfrm>
            <a:off x="8154590" y="2970166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C48675-A0C9-43F9-935A-13ED838D0FF0}"/>
              </a:ext>
            </a:extLst>
          </p:cNvPr>
          <p:cNvSpPr/>
          <p:nvPr/>
        </p:nvSpPr>
        <p:spPr>
          <a:xfrm>
            <a:off x="2722998" y="2693423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C6E1026-F929-44B3-A659-349D8D585E67}"/>
              </a:ext>
            </a:extLst>
          </p:cNvPr>
          <p:cNvCxnSpPr>
            <a:cxnSpLocks/>
          </p:cNvCxnSpPr>
          <p:nvPr/>
        </p:nvCxnSpPr>
        <p:spPr>
          <a:xfrm>
            <a:off x="2287991" y="3168208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24ACC8-BD16-4ACD-8DC3-F7A33CE1F789}"/>
              </a:ext>
            </a:extLst>
          </p:cNvPr>
          <p:cNvSpPr txBox="1"/>
          <p:nvPr/>
        </p:nvSpPr>
        <p:spPr>
          <a:xfrm>
            <a:off x="1473624" y="2955509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17B788-9ED6-4536-8136-015ABA30E96C}"/>
              </a:ext>
            </a:extLst>
          </p:cNvPr>
          <p:cNvSpPr/>
          <p:nvPr/>
        </p:nvSpPr>
        <p:spPr>
          <a:xfrm>
            <a:off x="1209020" y="2693423"/>
            <a:ext cx="316008" cy="91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BD9048-1FF5-42CE-9DC2-2AB9ED88F60F}"/>
              </a:ext>
            </a:extLst>
          </p:cNvPr>
          <p:cNvSpPr/>
          <p:nvPr/>
        </p:nvSpPr>
        <p:spPr>
          <a:xfrm>
            <a:off x="1883083" y="2693423"/>
            <a:ext cx="316008" cy="4929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z’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F50E56-6D8F-4282-B556-36555AED195F}"/>
              </a:ext>
            </a:extLst>
          </p:cNvPr>
          <p:cNvSpPr/>
          <p:nvPr/>
        </p:nvSpPr>
        <p:spPr>
          <a:xfrm>
            <a:off x="1883083" y="3203959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75C66FB-FF34-4B30-807E-037D9F4DB294}"/>
              </a:ext>
            </a:extLst>
          </p:cNvPr>
          <p:cNvCxnSpPr>
            <a:cxnSpLocks/>
          </p:cNvCxnSpPr>
          <p:nvPr/>
        </p:nvCxnSpPr>
        <p:spPr>
          <a:xfrm>
            <a:off x="4316764" y="3186341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4813B5B-3B8F-4FBD-A944-979E10CD4306}"/>
              </a:ext>
            </a:extLst>
          </p:cNvPr>
          <p:cNvSpPr/>
          <p:nvPr/>
        </p:nvSpPr>
        <p:spPr>
          <a:xfrm>
            <a:off x="4760469" y="2781306"/>
            <a:ext cx="674126" cy="773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5831FBA-192A-454D-B6E0-35207F82AC9E}"/>
              </a:ext>
            </a:extLst>
          </p:cNvPr>
          <p:cNvCxnSpPr>
            <a:cxnSpLocks/>
          </p:cNvCxnSpPr>
          <p:nvPr/>
        </p:nvCxnSpPr>
        <p:spPr>
          <a:xfrm>
            <a:off x="5108408" y="5267670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7F123676-CADE-4E45-B5A4-9A1507867193}"/>
              </a:ext>
            </a:extLst>
          </p:cNvPr>
          <p:cNvSpPr/>
          <p:nvPr/>
        </p:nvSpPr>
        <p:spPr>
          <a:xfrm>
            <a:off x="4939528" y="5906658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AD3ABE0-EEFF-4C14-9CC4-300C1CB46807}"/>
              </a:ext>
            </a:extLst>
          </p:cNvPr>
          <p:cNvSpPr txBox="1"/>
          <p:nvPr/>
        </p:nvSpPr>
        <p:spPr>
          <a:xfrm>
            <a:off x="5434595" y="5618534"/>
            <a:ext cx="282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 the code c that generates x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B98FAEF-404C-4CE2-B925-95359114D188}"/>
              </a:ext>
            </a:extLst>
          </p:cNvPr>
          <p:cNvCxnSpPr>
            <a:cxnSpLocks/>
          </p:cNvCxnSpPr>
          <p:nvPr/>
        </p:nvCxnSpPr>
        <p:spPr>
          <a:xfrm>
            <a:off x="5606281" y="3182234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>
            <a:extLst>
              <a:ext uri="{FF2B5EF4-FFF2-40B4-BE49-F238E27FC236}">
                <a16:creationId xmlns:a16="http://schemas.microsoft.com/office/drawing/2014/main" id="{392E433D-4F1E-4716-985B-57911613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0" y="4362840"/>
            <a:ext cx="3780214" cy="19528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B0C98D-4E5F-4C27-9075-59D0B5CA8DEF}"/>
              </a:ext>
            </a:extLst>
          </p:cNvPr>
          <p:cNvSpPr/>
          <p:nvPr/>
        </p:nvSpPr>
        <p:spPr>
          <a:xfrm>
            <a:off x="3701934" y="1392068"/>
            <a:ext cx="53425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Karol Hausman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Yevgen</a:t>
            </a:r>
            <a:r>
              <a:rPr lang="en-US" altLang="zh-TW" dirty="0">
                <a:latin typeface="Lucida Grande"/>
              </a:rPr>
              <a:t> Chebotar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Stefan </a:t>
            </a:r>
            <a:r>
              <a:rPr lang="en-US" altLang="zh-TW" dirty="0" err="1">
                <a:latin typeface="Lucida Grande"/>
              </a:rPr>
              <a:t>Schaal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Gaurav </a:t>
            </a:r>
            <a:r>
              <a:rPr lang="en-US" altLang="zh-TW" dirty="0" err="1">
                <a:latin typeface="Lucida Grande"/>
              </a:rPr>
              <a:t>Sukhatme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Joseph Lim, </a:t>
            </a:r>
            <a:r>
              <a:rPr lang="en-US" altLang="zh-TW" dirty="0"/>
              <a:t>Multi-Modal Imitation Learning from Unstructured Demonstrations using Generative Adversarial Nets,</a:t>
            </a:r>
            <a:r>
              <a:rPr lang="zh-TW" altLang="en-US" dirty="0"/>
              <a:t> </a:t>
            </a:r>
            <a:r>
              <a:rPr lang="en-US" altLang="zh-TW" dirty="0" err="1"/>
              <a:t>arXiv</a:t>
            </a:r>
            <a:r>
              <a:rPr lang="zh-TW" altLang="en-US" dirty="0"/>
              <a:t> </a:t>
            </a:r>
            <a:r>
              <a:rPr lang="en-US" altLang="zh-TW" dirty="0"/>
              <a:t>preprint, 2017</a:t>
            </a:r>
          </a:p>
        </p:txBody>
      </p:sp>
    </p:spTree>
    <p:extLst>
      <p:ext uri="{BB962C8B-B14F-4D97-AF65-F5344CB8AC3E}">
        <p14:creationId xmlns:p14="http://schemas.microsoft.com/office/powerpoint/2010/main" val="52220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 animBg="1"/>
      <p:bldP spid="12" grpId="0"/>
      <p:bldP spid="13" grpId="0" animBg="1"/>
      <p:bldP spid="14" grpId="0" animBg="1"/>
      <p:bldP spid="15" grpId="0" animBg="1"/>
      <p:bldP spid="17" grpId="0" animBg="1"/>
      <p:bldP spid="19" grpId="0" animBg="1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CCAD6-A330-4B20-AC40-89FA510BC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Unstructured Demonstration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AA75A-80E4-43BE-BCCD-3FA6D35F1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solution is similar to info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4ACBBF-518D-4732-A428-A8CA0327FE96}"/>
              </a:ext>
            </a:extLst>
          </p:cNvPr>
          <p:cNvSpPr/>
          <p:nvPr/>
        </p:nvSpPr>
        <p:spPr>
          <a:xfrm>
            <a:off x="6272979" y="2664395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72DCCD-5781-4850-925C-8D59FCBFA354}"/>
              </a:ext>
            </a:extLst>
          </p:cNvPr>
          <p:cNvSpPr/>
          <p:nvPr/>
        </p:nvSpPr>
        <p:spPr>
          <a:xfrm>
            <a:off x="4400720" y="4222043"/>
            <a:ext cx="1393624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Predictor</a:t>
            </a:r>
            <a:endParaRPr lang="zh-TW" altLang="en-US" sz="24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7D6E8FB-AE73-49DE-B559-5F89234C6753}"/>
              </a:ext>
            </a:extLst>
          </p:cNvPr>
          <p:cNvCxnSpPr>
            <a:cxnSpLocks/>
          </p:cNvCxnSpPr>
          <p:nvPr/>
        </p:nvCxnSpPr>
        <p:spPr>
          <a:xfrm>
            <a:off x="5100622" y="3602865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0E088C5-7984-4198-8054-BF931192642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545948" y="3171971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02442B-6F8B-4382-A4B0-A6B8C0502C9A}"/>
              </a:ext>
            </a:extLst>
          </p:cNvPr>
          <p:cNvSpPr txBox="1"/>
          <p:nvPr/>
        </p:nvSpPr>
        <p:spPr>
          <a:xfrm>
            <a:off x="8154590" y="2941138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5F4775-3FC3-429A-B89B-89B865473264}"/>
              </a:ext>
            </a:extLst>
          </p:cNvPr>
          <p:cNvSpPr/>
          <p:nvPr/>
        </p:nvSpPr>
        <p:spPr>
          <a:xfrm>
            <a:off x="2465355" y="2656274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Actor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6E8D89E-98AF-4EEF-947E-7DAB1D24E541}"/>
              </a:ext>
            </a:extLst>
          </p:cNvPr>
          <p:cNvCxnSpPr>
            <a:cxnSpLocks/>
          </p:cNvCxnSpPr>
          <p:nvPr/>
        </p:nvCxnSpPr>
        <p:spPr>
          <a:xfrm>
            <a:off x="2127098" y="3181159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5E1129F-823F-414D-882F-09485AD8A70C}"/>
              </a:ext>
            </a:extLst>
          </p:cNvPr>
          <p:cNvCxnSpPr>
            <a:cxnSpLocks/>
          </p:cNvCxnSpPr>
          <p:nvPr/>
        </p:nvCxnSpPr>
        <p:spPr>
          <a:xfrm>
            <a:off x="4059121" y="3149192"/>
            <a:ext cx="5509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B36B130-6FC5-4F95-9A9D-51139507957C}"/>
              </a:ext>
            </a:extLst>
          </p:cNvPr>
          <p:cNvCxnSpPr>
            <a:cxnSpLocks/>
          </p:cNvCxnSpPr>
          <p:nvPr/>
        </p:nvCxnSpPr>
        <p:spPr>
          <a:xfrm>
            <a:off x="5108408" y="5267670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DDABB09-0566-42FD-9863-1E0245A94F02}"/>
              </a:ext>
            </a:extLst>
          </p:cNvPr>
          <p:cNvSpPr/>
          <p:nvPr/>
        </p:nvSpPr>
        <p:spPr>
          <a:xfrm>
            <a:off x="4939528" y="5906658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CF0AC2B-3786-4999-9265-512379386041}"/>
              </a:ext>
            </a:extLst>
          </p:cNvPr>
          <p:cNvSpPr txBox="1"/>
          <p:nvPr/>
        </p:nvSpPr>
        <p:spPr>
          <a:xfrm>
            <a:off x="5434595" y="5618534"/>
            <a:ext cx="282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 the code c given o and a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4BC3A59-7053-49D6-8D7D-723E5073125E}"/>
              </a:ext>
            </a:extLst>
          </p:cNvPr>
          <p:cNvCxnSpPr>
            <a:cxnSpLocks/>
          </p:cNvCxnSpPr>
          <p:nvPr/>
        </p:nvCxnSpPr>
        <p:spPr>
          <a:xfrm>
            <a:off x="5606281" y="3153206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8E5E29-97DA-4816-B9FD-7783D2ADA066}"/>
              </a:ext>
            </a:extLst>
          </p:cNvPr>
          <p:cNvSpPr txBox="1"/>
          <p:nvPr/>
        </p:nvSpPr>
        <p:spPr>
          <a:xfrm>
            <a:off x="2237674" y="3911080"/>
            <a:ext cx="198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 code c</a:t>
            </a:r>
            <a:endParaRPr lang="zh-TW" altLang="en-US" sz="24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93643CD-3380-4390-AF90-2A62DF54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35" y="5408431"/>
            <a:ext cx="3530312" cy="125120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4083E72-3401-42F7-A2C3-E4F2D086AB9F}"/>
              </a:ext>
            </a:extLst>
          </p:cNvPr>
          <p:cNvSpPr txBox="1"/>
          <p:nvPr/>
        </p:nvSpPr>
        <p:spPr>
          <a:xfrm>
            <a:off x="522835" y="4997957"/>
            <a:ext cx="324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Expert demonstration: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1C5C185-98C8-4363-BA21-636828F44451}"/>
              </a:ext>
            </a:extLst>
          </p:cNvPr>
          <p:cNvSpPr txBox="1"/>
          <p:nvPr/>
        </p:nvSpPr>
        <p:spPr>
          <a:xfrm>
            <a:off x="165036" y="2924531"/>
            <a:ext cx="1933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 o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9AECC88-E03D-48CC-8964-CF5F31E390E9}"/>
              </a:ext>
            </a:extLst>
          </p:cNvPr>
          <p:cNvSpPr txBox="1"/>
          <p:nvPr/>
        </p:nvSpPr>
        <p:spPr>
          <a:xfrm>
            <a:off x="4126999" y="2704400"/>
            <a:ext cx="1933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action </a:t>
            </a:r>
          </a:p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203734D-82BA-4632-90E5-B857B675601E}"/>
              </a:ext>
            </a:extLst>
          </p:cNvPr>
          <p:cNvCxnSpPr>
            <a:cxnSpLocks/>
          </p:cNvCxnSpPr>
          <p:nvPr/>
        </p:nvCxnSpPr>
        <p:spPr>
          <a:xfrm rot="16200000">
            <a:off x="3045311" y="3792529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2137691-B42C-413E-B61B-12BC3FA2CD98}"/>
              </a:ext>
            </a:extLst>
          </p:cNvPr>
          <p:cNvCxnSpPr>
            <a:cxnSpLocks/>
          </p:cNvCxnSpPr>
          <p:nvPr/>
        </p:nvCxnSpPr>
        <p:spPr>
          <a:xfrm flipV="1">
            <a:off x="1291289" y="2392343"/>
            <a:ext cx="0" cy="5321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029C3A6-1886-4380-9E2D-64367DC4EFCE}"/>
              </a:ext>
            </a:extLst>
          </p:cNvPr>
          <p:cNvCxnSpPr>
            <a:cxnSpLocks/>
          </p:cNvCxnSpPr>
          <p:nvPr/>
        </p:nvCxnSpPr>
        <p:spPr>
          <a:xfrm>
            <a:off x="1291289" y="2393911"/>
            <a:ext cx="561747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B79A797-6C23-4740-B5F1-A15D32AAAAA1}"/>
              </a:ext>
            </a:extLst>
          </p:cNvPr>
          <p:cNvCxnSpPr>
            <a:cxnSpLocks/>
          </p:cNvCxnSpPr>
          <p:nvPr/>
        </p:nvCxnSpPr>
        <p:spPr>
          <a:xfrm>
            <a:off x="6908760" y="2392343"/>
            <a:ext cx="0" cy="4086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9D0F3D4-8E92-4437-A824-4730843319A4}"/>
              </a:ext>
            </a:extLst>
          </p:cNvPr>
          <p:cNvCxnSpPr>
            <a:cxnSpLocks/>
          </p:cNvCxnSpPr>
          <p:nvPr/>
        </p:nvCxnSpPr>
        <p:spPr>
          <a:xfrm>
            <a:off x="1291289" y="3423892"/>
            <a:ext cx="0" cy="127852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4962EE5-BC91-4F2C-9C1E-64185537D788}"/>
              </a:ext>
            </a:extLst>
          </p:cNvPr>
          <p:cNvCxnSpPr>
            <a:cxnSpLocks/>
          </p:cNvCxnSpPr>
          <p:nvPr/>
        </p:nvCxnSpPr>
        <p:spPr>
          <a:xfrm>
            <a:off x="1330100" y="4702420"/>
            <a:ext cx="300451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54523-7E39-4D24-9EE4-D4FDB27D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Unstructured Demonstration</a:t>
            </a:r>
            <a:endParaRPr lang="zh-TW" altLang="en-US" dirty="0"/>
          </a:p>
        </p:txBody>
      </p:sp>
      <p:pic>
        <p:nvPicPr>
          <p:cNvPr id="5" name="IntentionGAN - YouTube [720p]">
            <a:hlinkClick r:id="" action="ppaction://media"/>
            <a:extLst>
              <a:ext uri="{FF2B5EF4-FFF2-40B4-BE49-F238E27FC236}">
                <a16:creationId xmlns:a16="http://schemas.microsoft.com/office/drawing/2014/main" id="{E4E355E4-63CF-45AC-9533-CC912CD600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6B7A5D-C7F1-4E1C-85D2-96F93DAB8F69}"/>
              </a:ext>
            </a:extLst>
          </p:cNvPr>
          <p:cNvSpPr/>
          <p:nvPr/>
        </p:nvSpPr>
        <p:spPr>
          <a:xfrm>
            <a:off x="1984828" y="6176963"/>
            <a:ext cx="5174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https://www.youtube.com/watch?v=tpEgL1AASYk</a:t>
            </a:r>
          </a:p>
        </p:txBody>
      </p:sp>
    </p:spTree>
    <p:extLst>
      <p:ext uri="{BB962C8B-B14F-4D97-AF65-F5344CB8AC3E}">
        <p14:creationId xmlns:p14="http://schemas.microsoft.com/office/powerpoint/2010/main" val="27233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D4970-41C0-46C3-B451-04642B3E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05735B-C023-4987-BA8C-001DE0311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https://www.commitstrip.com/wp-content/uploads/2017/06/Strip-IA-construite-de-IF-english650-final.jpg">
            <a:extLst>
              <a:ext uri="{FF2B5EF4-FFF2-40B4-BE49-F238E27FC236}">
                <a16:creationId xmlns:a16="http://schemas.microsoft.com/office/drawing/2014/main" id="{BCF1ACBA-3718-43BC-A014-4DE8FAFEF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14338"/>
            <a:ext cx="619125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FC1EA9-5B03-434B-BCDC-26DC2BA4F2CF}"/>
              </a:ext>
            </a:extLst>
          </p:cNvPr>
          <p:cNvSpPr/>
          <p:nvPr/>
        </p:nvSpPr>
        <p:spPr>
          <a:xfrm>
            <a:off x="1723291" y="6226175"/>
            <a:ext cx="5732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http://www.commitstrip.com/en/2017/06/07/ai-inside/?</a:t>
            </a:r>
          </a:p>
        </p:txBody>
      </p:sp>
    </p:spTree>
    <p:extLst>
      <p:ext uri="{BB962C8B-B14F-4D97-AF65-F5344CB8AC3E}">
        <p14:creationId xmlns:p14="http://schemas.microsoft.com/office/powerpoint/2010/main" val="267789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D5F58-515E-44F4-B1A4-E13D890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63955F-81E2-47AC-B05F-8722F79E8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Self-driving cars as example</a:t>
            </a:r>
            <a:endParaRPr lang="zh-TW" altLang="en-US" dirty="0"/>
          </a:p>
        </p:txBody>
      </p:sp>
      <p:pic>
        <p:nvPicPr>
          <p:cNvPr id="5" name="Picture 2" descr="相關圖片">
            <a:extLst>
              <a:ext uri="{FF2B5EF4-FFF2-40B4-BE49-F238E27FC236}">
                <a16:creationId xmlns:a16="http://schemas.microsoft.com/office/drawing/2014/main" id="{E93AB4FA-2936-484F-9DF9-4B102AEF8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47" y="2604734"/>
            <a:ext cx="2467180" cy="138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FA89F4F-4C9D-46E1-997A-687D1EEE25BC}"/>
              </a:ext>
            </a:extLst>
          </p:cNvPr>
          <p:cNvSpPr txBox="1"/>
          <p:nvPr/>
        </p:nvSpPr>
        <p:spPr>
          <a:xfrm>
            <a:off x="481851" y="3067797"/>
            <a:ext cx="172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observation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C25A90-D90E-429D-AD3B-9ECDC77CE921}"/>
              </a:ext>
            </a:extLst>
          </p:cNvPr>
          <p:cNvSpPr txBox="1"/>
          <p:nvPr/>
        </p:nvSpPr>
        <p:spPr>
          <a:xfrm>
            <a:off x="4947567" y="2775401"/>
            <a:ext cx="388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Expert (Human driver): </a:t>
            </a:r>
            <a:r>
              <a:rPr lang="zh-TW" altLang="en-US" sz="2400" dirty="0"/>
              <a:t>向前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EC38D2-3BCC-4894-B793-DCB631CB9C86}"/>
              </a:ext>
            </a:extLst>
          </p:cNvPr>
          <p:cNvSpPr txBox="1"/>
          <p:nvPr/>
        </p:nvSpPr>
        <p:spPr>
          <a:xfrm>
            <a:off x="5645951" y="612408"/>
            <a:ext cx="274330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Yes, this is supervised learning.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C67303A-9AEF-46E2-A52B-F1CAD0D222A3}"/>
              </a:ext>
            </a:extLst>
          </p:cNvPr>
          <p:cNvSpPr txBox="1"/>
          <p:nvPr/>
        </p:nvSpPr>
        <p:spPr>
          <a:xfrm>
            <a:off x="5956134" y="3363851"/>
            <a:ext cx="354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Machine: </a:t>
            </a:r>
            <a:r>
              <a:rPr lang="zh-TW" altLang="en-US" sz="2400" dirty="0"/>
              <a:t>向前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AABFA7-F285-480C-A4F7-327503E9EF05}"/>
              </a:ext>
            </a:extLst>
          </p:cNvPr>
          <p:cNvSpPr txBox="1"/>
          <p:nvPr/>
        </p:nvSpPr>
        <p:spPr>
          <a:xfrm>
            <a:off x="924093" y="4600862"/>
            <a:ext cx="1729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data: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0AE9970-E875-4175-92EE-4956B9A0A624}"/>
                  </a:ext>
                </a:extLst>
              </p:cNvPr>
              <p:cNvSpPr txBox="1"/>
              <p:nvPr/>
            </p:nvSpPr>
            <p:spPr>
              <a:xfrm>
                <a:off x="2565692" y="4746412"/>
                <a:ext cx="172949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</a:p>
              <a:p>
                <a:pPr algn="ctr"/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</a:p>
              <a:p>
                <a:pPr algn="ctr"/>
                <a:r>
                  <a:rPr lang="en-US" altLang="zh-TW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</a:p>
              <a:p>
                <a:pPr algn="ctr"/>
                <a:r>
                  <a:rPr lang="en-US" altLang="zh-TW" sz="2400" dirty="0"/>
                  <a:t>……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0AE9970-E875-4175-92EE-4956B9A0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92" y="4746412"/>
                <a:ext cx="1729496" cy="1569660"/>
              </a:xfrm>
              <a:prstGeom prst="rect">
                <a:avLst/>
              </a:prstGeom>
              <a:blipFill>
                <a:blip r:embed="rId3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A66A7D87-3063-472A-A991-2951DCBD96CF}"/>
              </a:ext>
            </a:extLst>
          </p:cNvPr>
          <p:cNvSpPr/>
          <p:nvPr/>
        </p:nvSpPr>
        <p:spPr>
          <a:xfrm>
            <a:off x="5513625" y="4746412"/>
            <a:ext cx="957943" cy="118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9A9F27B8-061B-4B18-A231-EA8693C77C6A}"/>
              </a:ext>
            </a:extLst>
          </p:cNvPr>
          <p:cNvSpPr/>
          <p:nvPr/>
        </p:nvSpPr>
        <p:spPr>
          <a:xfrm>
            <a:off x="4947567" y="4962520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C9CCAB97-555B-40A4-AAA8-3C80F9E0F4D9}"/>
              </a:ext>
            </a:extLst>
          </p:cNvPr>
          <p:cNvSpPr/>
          <p:nvPr/>
        </p:nvSpPr>
        <p:spPr>
          <a:xfrm>
            <a:off x="6566933" y="5016361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CAA777-1AAD-4E6A-9D8E-4125B511048A}"/>
              </a:ext>
            </a:extLst>
          </p:cNvPr>
          <p:cNvSpPr txBox="1"/>
          <p:nvPr/>
        </p:nvSpPr>
        <p:spPr>
          <a:xfrm>
            <a:off x="4442011" y="5041995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</a:t>
            </a:r>
            <a:r>
              <a:rPr lang="en-US" altLang="zh-TW" sz="2800" baseline="-25000" dirty="0"/>
              <a:t>i</a:t>
            </a:r>
            <a:endParaRPr lang="zh-TW" altLang="en-US" sz="2800" baseline="-25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9F91966-898C-4AE8-9386-7BF72CCD8175}"/>
              </a:ext>
            </a:extLst>
          </p:cNvPr>
          <p:cNvSpPr txBox="1"/>
          <p:nvPr/>
        </p:nvSpPr>
        <p:spPr>
          <a:xfrm>
            <a:off x="7045905" y="5041995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</a:t>
            </a:r>
            <a:r>
              <a:rPr lang="en-US" altLang="zh-TW" sz="2800" baseline="-25000" dirty="0" err="1"/>
              <a:t>i</a:t>
            </a:r>
            <a:endParaRPr lang="zh-TW" altLang="en-US" sz="2800" baseline="-250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3BD0617-1988-4CAC-997E-968C151629C2}"/>
              </a:ext>
            </a:extLst>
          </p:cNvPr>
          <p:cNvCxnSpPr>
            <a:cxnSpLocks/>
          </p:cNvCxnSpPr>
          <p:nvPr/>
        </p:nvCxnSpPr>
        <p:spPr>
          <a:xfrm>
            <a:off x="7412276" y="5342865"/>
            <a:ext cx="6916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CE57233-A74D-4524-AB0A-5EB32718D80F}"/>
                  </a:ext>
                </a:extLst>
              </p:cNvPr>
              <p:cNvSpPr txBox="1"/>
              <p:nvPr/>
            </p:nvSpPr>
            <p:spPr>
              <a:xfrm>
                <a:off x="8147050" y="5119999"/>
                <a:ext cx="3972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CE57233-A74D-4524-AB0A-5EB32718D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050" y="5119999"/>
                <a:ext cx="3972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92A29BD8-349B-4A5D-960E-1AA3D1C2FFC3}"/>
              </a:ext>
            </a:extLst>
          </p:cNvPr>
          <p:cNvSpPr txBox="1"/>
          <p:nvPr/>
        </p:nvSpPr>
        <p:spPr>
          <a:xfrm>
            <a:off x="4236722" y="5935203"/>
            <a:ext cx="354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94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 animBg="1"/>
      <p:bldP spid="10" grpId="0"/>
      <p:bldP spid="11" grpId="0"/>
      <p:bldP spid="12" grpId="0"/>
      <p:bldP spid="9" grpId="0" animBg="1"/>
      <p:bldP spid="13" grpId="0" animBg="1"/>
      <p:bldP spid="15" grpId="0" animBg="1"/>
      <p:bldP spid="14" grpId="0"/>
      <p:bldP spid="17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2BEF6-0DD5-4784-81E4-69ACBED8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3128FC-22B7-47C5-B9C6-19D8A08E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4" name="箭號: 彎曲 3">
            <a:extLst>
              <a:ext uri="{FF2B5EF4-FFF2-40B4-BE49-F238E27FC236}">
                <a16:creationId xmlns:a16="http://schemas.microsoft.com/office/drawing/2014/main" id="{89D2A3E1-7992-4944-9CBB-2CB73D364B8B}"/>
              </a:ext>
            </a:extLst>
          </p:cNvPr>
          <p:cNvSpPr/>
          <p:nvPr/>
        </p:nvSpPr>
        <p:spPr>
          <a:xfrm>
            <a:off x="4640035" y="2550206"/>
            <a:ext cx="3875315" cy="3520849"/>
          </a:xfrm>
          <a:prstGeom prst="bentArrow">
            <a:avLst>
              <a:gd name="adj1" fmla="val 50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「car png」的圖片搜尋結果">
            <a:extLst>
              <a:ext uri="{FF2B5EF4-FFF2-40B4-BE49-F238E27FC236}">
                <a16:creationId xmlns:a16="http://schemas.microsoft.com/office/drawing/2014/main" id="{38E4DAAB-857A-4318-B01A-F2F10F7C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7413" y="5112379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03DEDA1C-6215-46FD-B9BA-D85C6728D29B}"/>
              </a:ext>
            </a:extLst>
          </p:cNvPr>
          <p:cNvSpPr/>
          <p:nvPr/>
        </p:nvSpPr>
        <p:spPr>
          <a:xfrm>
            <a:off x="5554436" y="3406549"/>
            <a:ext cx="2365829" cy="1524000"/>
          </a:xfrm>
          <a:custGeom>
            <a:avLst/>
            <a:gdLst>
              <a:gd name="connsiteX0" fmla="*/ 0 w 2365829"/>
              <a:gd name="connsiteY0" fmla="*/ 1524000 h 1524000"/>
              <a:gd name="connsiteX1" fmla="*/ 188686 w 2365829"/>
              <a:gd name="connsiteY1" fmla="*/ 537029 h 1524000"/>
              <a:gd name="connsiteX2" fmla="*/ 986972 w 2365829"/>
              <a:gd name="connsiteY2" fmla="*/ 159657 h 1524000"/>
              <a:gd name="connsiteX3" fmla="*/ 2365829 w 2365829"/>
              <a:gd name="connsiteY3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5829" h="1524000">
                <a:moveTo>
                  <a:pt x="0" y="1524000"/>
                </a:moveTo>
                <a:cubicBezTo>
                  <a:pt x="12095" y="1144209"/>
                  <a:pt x="24191" y="764419"/>
                  <a:pt x="188686" y="537029"/>
                </a:cubicBezTo>
                <a:cubicBezTo>
                  <a:pt x="353181" y="309638"/>
                  <a:pt x="624115" y="249162"/>
                  <a:pt x="986972" y="159657"/>
                </a:cubicBezTo>
                <a:cubicBezTo>
                  <a:pt x="1349829" y="70152"/>
                  <a:pt x="1857829" y="35076"/>
                  <a:pt x="2365829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F3433A0-B97B-4497-8FFD-AF73176D5DDC}"/>
              </a:ext>
            </a:extLst>
          </p:cNvPr>
          <p:cNvSpPr txBox="1"/>
          <p:nvPr/>
        </p:nvSpPr>
        <p:spPr>
          <a:xfrm>
            <a:off x="6737350" y="3468801"/>
            <a:ext cx="15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Expert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B8B540-8B9F-4253-820C-2A177BEBD152}"/>
              </a:ext>
            </a:extLst>
          </p:cNvPr>
          <p:cNvSpPr txBox="1"/>
          <p:nvPr/>
        </p:nvSpPr>
        <p:spPr>
          <a:xfrm>
            <a:off x="1219200" y="2550206"/>
            <a:ext cx="356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Expert only samples limited observation (states)</a:t>
            </a:r>
            <a:endParaRPr lang="zh-TW" altLang="en-US" sz="2400" dirty="0"/>
          </a:p>
        </p:txBody>
      </p:sp>
      <p:pic>
        <p:nvPicPr>
          <p:cNvPr id="9" name="Picture 2" descr="「car png」的圖片搜尋結果">
            <a:extLst>
              <a:ext uri="{FF2B5EF4-FFF2-40B4-BE49-F238E27FC236}">
                <a16:creationId xmlns:a16="http://schemas.microsoft.com/office/drawing/2014/main" id="{FA316070-862E-446E-81CE-32046C23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09944">
            <a:off x="4607565" y="2923950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8BB72E4-8C50-4E66-BB06-0273B037DAD9}"/>
              </a:ext>
            </a:extLst>
          </p:cNvPr>
          <p:cNvSpPr txBox="1"/>
          <p:nvPr/>
        </p:nvSpPr>
        <p:spPr>
          <a:xfrm>
            <a:off x="4992914" y="3224931"/>
            <a:ext cx="75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B6F685-5BD7-49AC-B888-2AC8526BBDDA}"/>
              </a:ext>
            </a:extLst>
          </p:cNvPr>
          <p:cNvSpPr txBox="1"/>
          <p:nvPr/>
        </p:nvSpPr>
        <p:spPr>
          <a:xfrm>
            <a:off x="1219199" y="3765273"/>
            <a:ext cx="285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Let the expert in the states seem by machine 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AC8A7F-5435-44A7-95E5-2D429AC22AFC}"/>
              </a:ext>
            </a:extLst>
          </p:cNvPr>
          <p:cNvSpPr txBox="1"/>
          <p:nvPr/>
        </p:nvSpPr>
        <p:spPr>
          <a:xfrm>
            <a:off x="1219199" y="5296677"/>
            <a:ext cx="285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Dataset Aggregation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690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2BEF6-0DD5-4784-81E4-69ACBED8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3128FC-22B7-47C5-B9C6-19D8A08E2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Dataset Aggregation </a:t>
            </a:r>
            <a:endParaRPr lang="zh-TW" altLang="en-US" sz="2400" dirty="0"/>
          </a:p>
        </p:txBody>
      </p:sp>
      <p:sp>
        <p:nvSpPr>
          <p:cNvPr id="4" name="箭號: 彎曲 3">
            <a:extLst>
              <a:ext uri="{FF2B5EF4-FFF2-40B4-BE49-F238E27FC236}">
                <a16:creationId xmlns:a16="http://schemas.microsoft.com/office/drawing/2014/main" id="{89D2A3E1-7992-4944-9CBB-2CB73D364B8B}"/>
              </a:ext>
            </a:extLst>
          </p:cNvPr>
          <p:cNvSpPr/>
          <p:nvPr/>
        </p:nvSpPr>
        <p:spPr>
          <a:xfrm>
            <a:off x="4640035" y="2550206"/>
            <a:ext cx="3875315" cy="3520849"/>
          </a:xfrm>
          <a:prstGeom prst="bentArrow">
            <a:avLst>
              <a:gd name="adj1" fmla="val 50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「car png」的圖片搜尋結果">
            <a:extLst>
              <a:ext uri="{FF2B5EF4-FFF2-40B4-BE49-F238E27FC236}">
                <a16:creationId xmlns:a16="http://schemas.microsoft.com/office/drawing/2014/main" id="{38E4DAAB-857A-4318-B01A-F2F10F7CD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7413" y="5112379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3433A0-B97B-4497-8FFD-AF73176D5DDC}"/>
              </a:ext>
            </a:extLst>
          </p:cNvPr>
          <p:cNvSpPr txBox="1"/>
          <p:nvPr/>
        </p:nvSpPr>
        <p:spPr>
          <a:xfrm>
            <a:off x="6737350" y="3468801"/>
            <a:ext cx="15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Expert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FB8B540-8B9F-4253-820C-2A177BEBD152}"/>
                  </a:ext>
                </a:extLst>
              </p:cNvPr>
              <p:cNvSpPr txBox="1"/>
              <p:nvPr/>
            </p:nvSpPr>
            <p:spPr>
              <a:xfrm>
                <a:off x="1286421" y="2302984"/>
                <a:ext cx="31210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Get 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by behavior cloning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FB8B540-8B9F-4253-820C-2A177BEBD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1" y="2302984"/>
                <a:ext cx="3121059" cy="830997"/>
              </a:xfrm>
              <a:prstGeom prst="rect">
                <a:avLst/>
              </a:prstGeom>
              <a:blipFill>
                <a:blip r:embed="rId3"/>
                <a:stretch>
                  <a:fillRect l="-2930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1B6F685-5BD7-49AC-B888-2AC8526BBDDA}"/>
                  </a:ext>
                </a:extLst>
              </p:cNvPr>
              <p:cNvSpPr txBox="1"/>
              <p:nvPr/>
            </p:nvSpPr>
            <p:spPr>
              <a:xfrm>
                <a:off x="1286420" y="3260720"/>
                <a:ext cx="28848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to interact with the environment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1B6F685-5BD7-49AC-B888-2AC8526BB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0" y="3260720"/>
                <a:ext cx="2884826" cy="830997"/>
              </a:xfrm>
              <a:prstGeom prst="rect">
                <a:avLst/>
              </a:prstGeom>
              <a:blipFill>
                <a:blip r:embed="rId4"/>
                <a:stretch>
                  <a:fillRect l="-3171" t="-5882" r="-549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AC8A7F-5435-44A7-95E5-2D429AC22AFC}"/>
                  </a:ext>
                </a:extLst>
              </p:cNvPr>
              <p:cNvSpPr txBox="1"/>
              <p:nvPr/>
            </p:nvSpPr>
            <p:spPr>
              <a:xfrm>
                <a:off x="1286420" y="5409335"/>
                <a:ext cx="28593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Using new data to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AC8A7F-5435-44A7-95E5-2D429AC22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0" y="5409335"/>
                <a:ext cx="2859313" cy="830997"/>
              </a:xfrm>
              <a:prstGeom prst="rect">
                <a:avLst/>
              </a:prstGeom>
              <a:blipFill>
                <a:blip r:embed="rId5"/>
                <a:stretch>
                  <a:fillRect l="-3198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00A9E885-B1AC-4926-93D6-51F39E24D0FB}"/>
              </a:ext>
            </a:extLst>
          </p:cNvPr>
          <p:cNvSpPr/>
          <p:nvPr/>
        </p:nvSpPr>
        <p:spPr>
          <a:xfrm>
            <a:off x="5594061" y="2550206"/>
            <a:ext cx="638629" cy="2396051"/>
          </a:xfrm>
          <a:custGeom>
            <a:avLst/>
            <a:gdLst>
              <a:gd name="connsiteX0" fmla="*/ 0 w 638629"/>
              <a:gd name="connsiteY0" fmla="*/ 2743200 h 2743200"/>
              <a:gd name="connsiteX1" fmla="*/ 449943 w 638629"/>
              <a:gd name="connsiteY1" fmla="*/ 609600 h 2743200"/>
              <a:gd name="connsiteX2" fmla="*/ 638629 w 638629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8629" h="2743200">
                <a:moveTo>
                  <a:pt x="0" y="2743200"/>
                </a:moveTo>
                <a:cubicBezTo>
                  <a:pt x="171752" y="1905000"/>
                  <a:pt x="343505" y="1066800"/>
                  <a:pt x="449943" y="609600"/>
                </a:cubicBezTo>
                <a:cubicBezTo>
                  <a:pt x="556381" y="152400"/>
                  <a:pt x="597505" y="76200"/>
                  <a:pt x="638629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B3F74C5-847F-4D4A-8189-CC68E1213660}"/>
                  </a:ext>
                </a:extLst>
              </p:cNvPr>
              <p:cNvSpPr txBox="1"/>
              <p:nvPr/>
            </p:nvSpPr>
            <p:spPr>
              <a:xfrm>
                <a:off x="1592160" y="4192617"/>
                <a:ext cx="28848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Ask the expert to label the observation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B3F74C5-847F-4D4A-8189-CC68E121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160" y="4192617"/>
                <a:ext cx="2884826" cy="1200329"/>
              </a:xfrm>
              <a:prstGeom prst="rect">
                <a:avLst/>
              </a:prstGeom>
              <a:blipFill>
                <a:blip r:embed="rId6"/>
                <a:stretch>
                  <a:fillRect l="-3171" t="-4061" r="-2960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44729178-3FBD-4630-B1BD-8739E63FEE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35" y="4988082"/>
            <a:ext cx="1010832" cy="1010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DD9C6E1-217A-4998-B792-75258CFBF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59" y="1985425"/>
            <a:ext cx="946816" cy="1007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B43B6D-5232-4871-B025-446799301C56}"/>
                  </a:ext>
                </a:extLst>
              </p:cNvPr>
              <p:cNvSpPr/>
              <p:nvPr/>
            </p:nvSpPr>
            <p:spPr>
              <a:xfrm>
                <a:off x="5648902" y="4545087"/>
                <a:ext cx="571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B43B6D-5232-4871-B025-446799301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02" y="4545087"/>
                <a:ext cx="571823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「car png」的圖片搜尋結果">
            <a:extLst>
              <a:ext uri="{FF2B5EF4-FFF2-40B4-BE49-F238E27FC236}">
                <a16:creationId xmlns:a16="http://schemas.microsoft.com/office/drawing/2014/main" id="{09DF2BD6-BA1E-4635-B09A-5BE792B2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4064">
            <a:off x="4786797" y="3713434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0170FCC-5962-4AA9-8CD5-8770F3805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00" y="3481716"/>
            <a:ext cx="1010832" cy="1010832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FA71306-2BBC-4127-9BAD-9F0FF3C75809}"/>
              </a:ext>
            </a:extLst>
          </p:cNvPr>
          <p:cNvCxnSpPr/>
          <p:nvPr/>
        </p:nvCxnSpPr>
        <p:spPr>
          <a:xfrm flipV="1">
            <a:off x="5939031" y="3584217"/>
            <a:ext cx="664317" cy="230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「car png」的圖片搜尋結果">
            <a:extLst>
              <a:ext uri="{FF2B5EF4-FFF2-40B4-BE49-F238E27FC236}">
                <a16:creationId xmlns:a16="http://schemas.microsoft.com/office/drawing/2014/main" id="{EF780A54-D697-4C76-A059-8FCAC4855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4064">
            <a:off x="5183715" y="2337902"/>
            <a:ext cx="1862479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50E2ACC-FA1F-4DBA-B55A-7654F05B57A8}"/>
              </a:ext>
            </a:extLst>
          </p:cNvPr>
          <p:cNvCxnSpPr>
            <a:cxnSpLocks/>
          </p:cNvCxnSpPr>
          <p:nvPr/>
        </p:nvCxnSpPr>
        <p:spPr>
          <a:xfrm>
            <a:off x="6349405" y="2700214"/>
            <a:ext cx="764267" cy="228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5798845-E1E5-4DA4-85D2-F7F15AEB94FB}"/>
              </a:ext>
            </a:extLst>
          </p:cNvPr>
          <p:cNvSpPr txBox="1"/>
          <p:nvPr/>
        </p:nvSpPr>
        <p:spPr>
          <a:xfrm>
            <a:off x="7007978" y="2489711"/>
            <a:ext cx="156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Expert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0" grpId="0" animBg="1"/>
      <p:bldP spid="14" grpId="0"/>
      <p:bldP spid="19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3B446-8060-4979-B6B6-4E17E800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pic>
        <p:nvPicPr>
          <p:cNvPr id="5" name="生活大爆炸-----Sheldon 学中文那段.mp4  chinese - YouTube [360p] - 1of2">
            <a:hlinkClick r:id="" action="ppaction://media"/>
            <a:extLst>
              <a:ext uri="{FF2B5EF4-FFF2-40B4-BE49-F238E27FC236}">
                <a16:creationId xmlns:a16="http://schemas.microsoft.com/office/drawing/2014/main" id="{56FCA8DB-9275-4F2D-A6D9-9E8DF454A8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462" y="1753305"/>
            <a:ext cx="77358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84D1F6-28A1-448C-8BD5-0EA66C898D8A}"/>
              </a:ext>
            </a:extLst>
          </p:cNvPr>
          <p:cNvSpPr/>
          <p:nvPr/>
        </p:nvSpPr>
        <p:spPr>
          <a:xfrm>
            <a:off x="1914071" y="6167259"/>
            <a:ext cx="5522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https://www.youtube.com/watch?v=j2FSB3bseek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7BC8FB-82F4-4B8A-8EEA-B5E7BC1200C5}"/>
              </a:ext>
            </a:extLst>
          </p:cNvPr>
          <p:cNvSpPr/>
          <p:nvPr/>
        </p:nvSpPr>
        <p:spPr>
          <a:xfrm>
            <a:off x="5958115" y="427742"/>
            <a:ext cx="2957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 agent will copy every behavior, even irrelevant actions.</a:t>
            </a:r>
          </a:p>
        </p:txBody>
      </p:sp>
    </p:spTree>
    <p:extLst>
      <p:ext uri="{BB962C8B-B14F-4D97-AF65-F5344CB8AC3E}">
        <p14:creationId xmlns:p14="http://schemas.microsoft.com/office/powerpoint/2010/main" val="183092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「good png」的圖片搜尋結果">
            <a:extLst>
              <a:ext uri="{FF2B5EF4-FFF2-40B4-BE49-F238E27FC236}">
                <a16:creationId xmlns:a16="http://schemas.microsoft.com/office/drawing/2014/main" id="{C8D953C3-FDB1-4E1D-ACF3-074D24F2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70477" y="4204496"/>
            <a:ext cx="839611" cy="78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good png」的圖片搜尋結果">
            <a:extLst>
              <a:ext uri="{FF2B5EF4-FFF2-40B4-BE49-F238E27FC236}">
                <a16:creationId xmlns:a16="http://schemas.microsoft.com/office/drawing/2014/main" id="{615A2A43-565A-4847-9C79-737AD5DD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40" y="4177548"/>
            <a:ext cx="839611" cy="78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05CB246-B715-47F6-A8EF-A742C227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Behavior Cloning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9F01FC-9B4A-4244-9784-C02E8DB74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2889"/>
          </a:xfrm>
        </p:spPr>
        <p:txBody>
          <a:bodyPr>
            <a:normAutofit/>
          </a:bodyPr>
          <a:lstStyle/>
          <a:p>
            <a:r>
              <a:rPr lang="en-US" altLang="zh-TW" dirty="0"/>
              <a:t>Major problem: if machine has limited capacity, it may choose the wrong behavior to copy.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Some behavior must copy, but some can be ignored. </a:t>
            </a:r>
          </a:p>
          <a:p>
            <a:pPr lvl="1"/>
            <a:r>
              <a:rPr lang="en-US" altLang="zh-TW" sz="2800" dirty="0"/>
              <a:t>Supervised learning takes all errors equally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88E462-1C27-47B0-89E2-7B703DC293E8}"/>
              </a:ext>
            </a:extLst>
          </p:cNvPr>
          <p:cNvSpPr txBox="1"/>
          <p:nvPr/>
        </p:nvSpPr>
        <p:spPr>
          <a:xfrm>
            <a:off x="3719428" y="2847399"/>
            <a:ext cx="107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speech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63453A-4CC6-4B87-BCC4-BA9A4B1E474A}"/>
              </a:ext>
            </a:extLst>
          </p:cNvPr>
          <p:cNvSpPr/>
          <p:nvPr/>
        </p:nvSpPr>
        <p:spPr>
          <a:xfrm>
            <a:off x="1600739" y="3143885"/>
            <a:ext cx="957943" cy="118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48C3862-F993-4F2E-A9BE-7090FA582354}"/>
              </a:ext>
            </a:extLst>
          </p:cNvPr>
          <p:cNvSpPr txBox="1"/>
          <p:nvPr/>
        </p:nvSpPr>
        <p:spPr>
          <a:xfrm>
            <a:off x="1319978" y="4337233"/>
            <a:ext cx="151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0FAFE68A-E731-47DD-A210-8107DC813158}"/>
              </a:ext>
            </a:extLst>
          </p:cNvPr>
          <p:cNvSpPr/>
          <p:nvPr/>
        </p:nvSpPr>
        <p:spPr>
          <a:xfrm>
            <a:off x="1045252" y="3309064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CDEA454-1083-4369-8707-258165C07075}"/>
              </a:ext>
            </a:extLst>
          </p:cNvPr>
          <p:cNvSpPr txBox="1"/>
          <p:nvPr/>
        </p:nvSpPr>
        <p:spPr>
          <a:xfrm>
            <a:off x="539696" y="3388539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</a:t>
            </a:r>
            <a:r>
              <a:rPr lang="en-US" altLang="zh-TW" sz="2800" baseline="-25000" dirty="0"/>
              <a:t>i</a:t>
            </a:r>
            <a:endParaRPr lang="zh-TW" altLang="en-US" sz="2800" baseline="-25000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D242AD0-CBAE-48C7-97DC-C3F917201D52}"/>
              </a:ext>
            </a:extLst>
          </p:cNvPr>
          <p:cNvSpPr/>
          <p:nvPr/>
        </p:nvSpPr>
        <p:spPr>
          <a:xfrm>
            <a:off x="2635197" y="3309064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402095-F724-419B-93B0-E5A00A15DB3B}"/>
              </a:ext>
            </a:extLst>
          </p:cNvPr>
          <p:cNvSpPr txBox="1"/>
          <p:nvPr/>
        </p:nvSpPr>
        <p:spPr>
          <a:xfrm>
            <a:off x="3114169" y="3334698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</a:t>
            </a:r>
            <a:r>
              <a:rPr lang="en-US" altLang="zh-TW" sz="2800" baseline="-25000" dirty="0" err="1"/>
              <a:t>i</a:t>
            </a:r>
            <a:endParaRPr lang="zh-TW" altLang="en-US" sz="2800" baseline="-25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B44BE15-C32C-49A5-97D0-CC33192B59E4}"/>
              </a:ext>
            </a:extLst>
          </p:cNvPr>
          <p:cNvSpPr txBox="1"/>
          <p:nvPr/>
        </p:nvSpPr>
        <p:spPr>
          <a:xfrm>
            <a:off x="3719428" y="3991235"/>
            <a:ext cx="1121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gesture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692AB7-0838-4801-8DEE-541F9EAE1732}"/>
              </a:ext>
            </a:extLst>
          </p:cNvPr>
          <p:cNvSpPr/>
          <p:nvPr/>
        </p:nvSpPr>
        <p:spPr>
          <a:xfrm>
            <a:off x="5598902" y="3165354"/>
            <a:ext cx="957943" cy="1183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95544C3-CDB7-4005-91A8-695E0714C4CA}"/>
              </a:ext>
            </a:extLst>
          </p:cNvPr>
          <p:cNvSpPr txBox="1"/>
          <p:nvPr/>
        </p:nvSpPr>
        <p:spPr>
          <a:xfrm>
            <a:off x="5318141" y="4358702"/>
            <a:ext cx="151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Actor</a:t>
            </a:r>
            <a:endParaRPr lang="zh-TW" altLang="en-US" sz="2400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B1879DB-AEE0-4EB2-A7D2-8C961C965CCB}"/>
              </a:ext>
            </a:extLst>
          </p:cNvPr>
          <p:cNvSpPr/>
          <p:nvPr/>
        </p:nvSpPr>
        <p:spPr>
          <a:xfrm>
            <a:off x="5043415" y="3330533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111914-0371-485C-A37E-8FBF2FE0900B}"/>
              </a:ext>
            </a:extLst>
          </p:cNvPr>
          <p:cNvSpPr txBox="1"/>
          <p:nvPr/>
        </p:nvSpPr>
        <p:spPr>
          <a:xfrm>
            <a:off x="4537859" y="3410008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</a:t>
            </a:r>
            <a:r>
              <a:rPr lang="en-US" altLang="zh-TW" sz="2800" baseline="-25000" dirty="0"/>
              <a:t>i</a:t>
            </a:r>
            <a:endParaRPr lang="zh-TW" altLang="en-US" sz="2800" baseline="-25000" dirty="0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267DBD94-4C9C-4B17-B5E3-D6F81AE5855C}"/>
              </a:ext>
            </a:extLst>
          </p:cNvPr>
          <p:cNvSpPr/>
          <p:nvPr/>
        </p:nvSpPr>
        <p:spPr>
          <a:xfrm>
            <a:off x="6633360" y="3330533"/>
            <a:ext cx="478972" cy="6821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E6433A4-90BE-4042-A329-C2E111403EBA}"/>
              </a:ext>
            </a:extLst>
          </p:cNvPr>
          <p:cNvSpPr txBox="1"/>
          <p:nvPr/>
        </p:nvSpPr>
        <p:spPr>
          <a:xfrm>
            <a:off x="7112332" y="3356167"/>
            <a:ext cx="45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a</a:t>
            </a:r>
            <a:r>
              <a:rPr lang="en-US" altLang="zh-TW" sz="2800" baseline="-25000" dirty="0" err="1"/>
              <a:t>i</a:t>
            </a:r>
            <a:endParaRPr lang="zh-TW" altLang="en-US" sz="2800" baseline="-25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A28FF2-FB11-4046-80B2-B02EAB18BDFF}"/>
              </a:ext>
            </a:extLst>
          </p:cNvPr>
          <p:cNvSpPr txBox="1"/>
          <p:nvPr/>
        </p:nvSpPr>
        <p:spPr>
          <a:xfrm>
            <a:off x="7721703" y="2882384"/>
            <a:ext cx="107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speech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34DABF6-9A16-48AB-BFBF-A4B80E363580}"/>
              </a:ext>
            </a:extLst>
          </p:cNvPr>
          <p:cNvSpPr txBox="1"/>
          <p:nvPr/>
        </p:nvSpPr>
        <p:spPr>
          <a:xfrm>
            <a:off x="7721703" y="4026220"/>
            <a:ext cx="1121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gesture</a:t>
            </a:r>
            <a:endParaRPr lang="zh-TW" altLang="en-US" sz="24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3034E8A-126D-4713-A019-9D60D82CE34C}"/>
              </a:ext>
            </a:extLst>
          </p:cNvPr>
          <p:cNvCxnSpPr>
            <a:cxnSpLocks/>
          </p:cNvCxnSpPr>
          <p:nvPr/>
        </p:nvCxnSpPr>
        <p:spPr>
          <a:xfrm flipV="1">
            <a:off x="3314418" y="3067312"/>
            <a:ext cx="436717" cy="45647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13CCB40-BFD7-41BC-9ECC-15C04E0D313A}"/>
              </a:ext>
            </a:extLst>
          </p:cNvPr>
          <p:cNvCxnSpPr>
            <a:cxnSpLocks/>
          </p:cNvCxnSpPr>
          <p:nvPr/>
        </p:nvCxnSpPr>
        <p:spPr>
          <a:xfrm>
            <a:off x="3356284" y="3863689"/>
            <a:ext cx="437383" cy="45020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2B5D64A-83E0-4F87-8405-32D5E5176122}"/>
              </a:ext>
            </a:extLst>
          </p:cNvPr>
          <p:cNvCxnSpPr>
            <a:cxnSpLocks/>
          </p:cNvCxnSpPr>
          <p:nvPr/>
        </p:nvCxnSpPr>
        <p:spPr>
          <a:xfrm flipV="1">
            <a:off x="7330746" y="3042113"/>
            <a:ext cx="436717" cy="45647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5A19BC5-3033-4E8E-8854-D34283F38746}"/>
              </a:ext>
            </a:extLst>
          </p:cNvPr>
          <p:cNvCxnSpPr>
            <a:cxnSpLocks/>
          </p:cNvCxnSpPr>
          <p:nvPr/>
        </p:nvCxnSpPr>
        <p:spPr>
          <a:xfrm>
            <a:off x="7372612" y="3838490"/>
            <a:ext cx="437383" cy="45020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相關圖片">
            <a:extLst>
              <a:ext uri="{FF2B5EF4-FFF2-40B4-BE49-F238E27FC236}">
                <a16:creationId xmlns:a16="http://schemas.microsoft.com/office/drawing/2014/main" id="{C03F6926-834C-4082-A458-0F7B43556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60" y="3747761"/>
            <a:ext cx="432866" cy="43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相關圖片">
            <a:extLst>
              <a:ext uri="{FF2B5EF4-FFF2-40B4-BE49-F238E27FC236}">
                <a16:creationId xmlns:a16="http://schemas.microsoft.com/office/drawing/2014/main" id="{6AB04C9D-9952-42FB-83D9-06842E5B1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40" y="2952884"/>
            <a:ext cx="432866" cy="43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29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043C8C-E4F8-4F08-B61A-58C643AD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Mismatch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EB6FB6-F229-4764-9146-295D90DAA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dirty="0"/>
                  <a:t>In supervised learning, we expect training and testing data have the same distribution. </a:t>
                </a:r>
              </a:p>
              <a:p>
                <a:r>
                  <a:rPr lang="en-US" altLang="zh-TW" dirty="0"/>
                  <a:t>In behavior cloning:</a:t>
                </a:r>
              </a:p>
              <a:p>
                <a:pPr lvl="1"/>
                <a:r>
                  <a:rPr lang="en-US" altLang="zh-TW" sz="2800" dirty="0"/>
                  <a:t>Training: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altLang="zh-TW" sz="2800" dirty="0"/>
                  <a:t> (expert) </a:t>
                </a:r>
              </a:p>
              <a:p>
                <a:pPr lvl="2"/>
                <a:r>
                  <a:rPr lang="en-US" altLang="zh-TW" sz="2800" b="1" i="1" u="sng" dirty="0"/>
                  <a:t>Action a taken by actor influences the distribution of o</a:t>
                </a:r>
              </a:p>
              <a:p>
                <a:pPr lvl="1"/>
                <a:r>
                  <a:rPr lang="en-US" altLang="zh-TW" sz="2800" dirty="0"/>
                  <a:t>Testing: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800" dirty="0"/>
                  <a:t>(actor cloning expert)</a:t>
                </a:r>
              </a:p>
              <a:p>
                <a:pPr lvl="2"/>
                <a:r>
                  <a:rPr lang="en-US" altLang="zh-TW" sz="28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from the same distribution</a:t>
                </a:r>
              </a:p>
              <a:p>
                <a:pPr lvl="2"/>
                <a:r>
                  <a:rPr lang="en-US" altLang="zh-TW" sz="28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have difference, the distribution of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can be very different.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9EB6FB6-F229-4764-9146-295D90DAA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391" t="-2241" b="-134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C76A9FDB-2BDC-4FEF-9FE5-11CDDE0A7794}"/>
              </a:ext>
            </a:extLst>
          </p:cNvPr>
          <p:cNvGrpSpPr/>
          <p:nvPr/>
        </p:nvGrpSpPr>
        <p:grpSpPr>
          <a:xfrm>
            <a:off x="5256624" y="618505"/>
            <a:ext cx="2639453" cy="818803"/>
            <a:chOff x="4514502" y="2442550"/>
            <a:chExt cx="2639453" cy="8188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0499377-621B-4DCE-A2BA-A5548139DCBF}"/>
                </a:ext>
              </a:extLst>
            </p:cNvPr>
            <p:cNvSpPr/>
            <p:nvPr/>
          </p:nvSpPr>
          <p:spPr>
            <a:xfrm>
              <a:off x="5345486" y="2442550"/>
              <a:ext cx="957943" cy="8188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Actor</a:t>
              </a:r>
              <a:endParaRPr lang="zh-TW" altLang="en-US" sz="2400" dirty="0"/>
            </a:p>
          </p:txBody>
        </p:sp>
        <p:sp>
          <p:nvSpPr>
            <p:cNvPr id="6" name="箭號: 向右 5">
              <a:extLst>
                <a:ext uri="{FF2B5EF4-FFF2-40B4-BE49-F238E27FC236}">
                  <a16:creationId xmlns:a16="http://schemas.microsoft.com/office/drawing/2014/main" id="{E709787C-4498-4187-9513-B7203CAD17C7}"/>
                </a:ext>
              </a:extLst>
            </p:cNvPr>
            <p:cNvSpPr/>
            <p:nvPr/>
          </p:nvSpPr>
          <p:spPr>
            <a:xfrm>
              <a:off x="6348926" y="2670882"/>
              <a:ext cx="364285" cy="3621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8A5915B-961F-4A2E-A58A-C24779FD5EC3}"/>
                </a:ext>
              </a:extLst>
            </p:cNvPr>
            <p:cNvSpPr txBox="1"/>
            <p:nvPr/>
          </p:nvSpPr>
          <p:spPr>
            <a:xfrm>
              <a:off x="4514502" y="2563068"/>
              <a:ext cx="457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o</a:t>
              </a:r>
              <a:r>
                <a:rPr lang="en-US" altLang="zh-TW" sz="2800" baseline="-25000" dirty="0"/>
                <a:t>i</a:t>
              </a:r>
              <a:endParaRPr lang="zh-TW" altLang="en-US" sz="2800" baseline="-250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99BB1E6-24A4-42AD-A637-28C04F66187A}"/>
                </a:ext>
              </a:extLst>
            </p:cNvPr>
            <p:cNvSpPr txBox="1"/>
            <p:nvPr/>
          </p:nvSpPr>
          <p:spPr>
            <a:xfrm>
              <a:off x="6696081" y="2549556"/>
              <a:ext cx="457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err="1"/>
                <a:t>a</a:t>
              </a:r>
              <a:r>
                <a:rPr lang="en-US" altLang="zh-TW" sz="2800" baseline="-25000" dirty="0" err="1"/>
                <a:t>i</a:t>
              </a:r>
              <a:endParaRPr lang="zh-TW" altLang="en-US" sz="2800" baseline="-25000" dirty="0"/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C46E491A-F752-48E2-9ABA-52E9C6783004}"/>
                </a:ext>
              </a:extLst>
            </p:cNvPr>
            <p:cNvSpPr/>
            <p:nvPr/>
          </p:nvSpPr>
          <p:spPr>
            <a:xfrm>
              <a:off x="4955246" y="2670882"/>
              <a:ext cx="364285" cy="3621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77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5163</TotalTime>
  <Words>1749</Words>
  <Application>Microsoft Office PowerPoint</Application>
  <PresentationFormat>如螢幕大小 (4:3)</PresentationFormat>
  <Paragraphs>372</Paragraphs>
  <Slides>39</Slides>
  <Notes>10</Notes>
  <HiddenSlides>0</HiddenSlides>
  <MMClips>4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8" baseType="lpstr">
      <vt:lpstr>Lucida Grande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方程式</vt:lpstr>
      <vt:lpstr>Imitation Learning</vt:lpstr>
      <vt:lpstr>Introduction</vt:lpstr>
      <vt:lpstr>Behavior Cloning</vt:lpstr>
      <vt:lpstr>Behavior Cloning</vt:lpstr>
      <vt:lpstr>Behavior Cloning</vt:lpstr>
      <vt:lpstr>Behavior Cloning</vt:lpstr>
      <vt:lpstr>Behavior Cloning</vt:lpstr>
      <vt:lpstr>Behavior Cloning</vt:lpstr>
      <vt:lpstr>Mismatch</vt:lpstr>
      <vt:lpstr>Inverse Reinforcement Learning (IRL)</vt:lpstr>
      <vt:lpstr>Inverse Reinforcement Learning</vt:lpstr>
      <vt:lpstr>Inverse Reinforcement Learning</vt:lpstr>
      <vt:lpstr>Inverse Reinforcement Learning</vt:lpstr>
      <vt:lpstr>Ring a bell in your mind?</vt:lpstr>
      <vt:lpstr>Review: Structured Perceptron </vt:lpstr>
      <vt:lpstr>IRL v.s. Structured Perceptron </vt:lpstr>
      <vt:lpstr>Framework of IRL</vt:lpstr>
      <vt:lpstr>GAN for  Imitation Learning</vt:lpstr>
      <vt:lpstr>GAN v.s. Imitation Learning</vt:lpstr>
      <vt:lpstr>GAN for Imitation Learning</vt:lpstr>
      <vt:lpstr>GAN for Imitation Learning</vt:lpstr>
      <vt:lpstr>GAN for Imitation Learning</vt:lpstr>
      <vt:lpstr>Algorithm</vt:lpstr>
      <vt:lpstr>Recap: Sentence Generation  &amp; Chat-bot</vt:lpstr>
      <vt:lpstr>Examples of  Recent Study</vt:lpstr>
      <vt:lpstr>Robot</vt:lpstr>
      <vt:lpstr>Parking Lot Navigation</vt:lpstr>
      <vt:lpstr>PowerPoint 簡報</vt:lpstr>
      <vt:lpstr>Path Planning</vt:lpstr>
      <vt:lpstr>Third Person Imitation Learning</vt:lpstr>
      <vt:lpstr>Third Person Imitation Learning</vt:lpstr>
      <vt:lpstr>Third Person Imitation Learning</vt:lpstr>
      <vt:lpstr>PowerPoint 簡報</vt:lpstr>
      <vt:lpstr>One-shot Imitation Learning</vt:lpstr>
      <vt:lpstr>One-shot Imitation Learning</vt:lpstr>
      <vt:lpstr>Unstructured Demonstration</vt:lpstr>
      <vt:lpstr>Unstructured Demonstration</vt:lpstr>
      <vt:lpstr>Unstructured Demonstration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138</cp:revision>
  <dcterms:created xsi:type="dcterms:W3CDTF">2017-06-03T12:50:06Z</dcterms:created>
  <dcterms:modified xsi:type="dcterms:W3CDTF">2017-06-09T14:44:03Z</dcterms:modified>
</cp:coreProperties>
</file>